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70" r:id="rId2"/>
    <p:sldId id="485" r:id="rId3"/>
    <p:sldId id="471" r:id="rId4"/>
    <p:sldId id="474" r:id="rId5"/>
    <p:sldId id="348" r:id="rId6"/>
    <p:sldId id="473" r:id="rId7"/>
    <p:sldId id="475" r:id="rId8"/>
    <p:sldId id="351" r:id="rId9"/>
    <p:sldId id="350" r:id="rId10"/>
    <p:sldId id="352" r:id="rId11"/>
    <p:sldId id="476" r:id="rId12"/>
    <p:sldId id="354" r:id="rId13"/>
    <p:sldId id="501" r:id="rId14"/>
    <p:sldId id="469" r:id="rId15"/>
    <p:sldId id="477" r:id="rId16"/>
    <p:sldId id="450" r:id="rId17"/>
    <p:sldId id="462" r:id="rId18"/>
    <p:sldId id="463" r:id="rId19"/>
    <p:sldId id="505" r:id="rId20"/>
    <p:sldId id="506" r:id="rId21"/>
    <p:sldId id="507" r:id="rId22"/>
    <p:sldId id="508" r:id="rId23"/>
    <p:sldId id="492" r:id="rId24"/>
    <p:sldId id="494" r:id="rId25"/>
    <p:sldId id="500" r:id="rId26"/>
    <p:sldId id="495" r:id="rId27"/>
    <p:sldId id="496" r:id="rId28"/>
    <p:sldId id="497" r:id="rId29"/>
    <p:sldId id="498" r:id="rId30"/>
    <p:sldId id="499" r:id="rId31"/>
    <p:sldId id="487" r:id="rId32"/>
    <p:sldId id="488" r:id="rId33"/>
    <p:sldId id="509" r:id="rId34"/>
  </p:sldIdLst>
  <p:sldSz cx="9906000" cy="6858000" type="A4"/>
  <p:notesSz cx="6797675" cy="98742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3052" userDrawn="1">
          <p15:clr>
            <a:srgbClr val="A4A3A4"/>
          </p15:clr>
        </p15:guide>
        <p15:guide id="3" pos="31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6F2"/>
    <a:srgbClr val="E9EDF4"/>
    <a:srgbClr val="51B29F"/>
    <a:srgbClr val="486FAA"/>
    <a:srgbClr val="476FAA"/>
    <a:srgbClr val="FFFFFF"/>
    <a:srgbClr val="D0D8E8"/>
    <a:srgbClr val="9900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31" autoAdjust="0"/>
    <p:restoredTop sz="88386" autoAdjust="0"/>
  </p:normalViewPr>
  <p:slideViewPr>
    <p:cSldViewPr showGuides="1">
      <p:cViewPr varScale="1">
        <p:scale>
          <a:sx n="102" d="100"/>
          <a:sy n="102" d="100"/>
        </p:scale>
        <p:origin x="1176" y="102"/>
      </p:cViewPr>
      <p:guideLst>
        <p:guide orient="horz" pos="4320"/>
        <p:guide pos="3052"/>
        <p:guide pos="3188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3162" y="114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종합만족도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0.10695077149155027"/>
                  <c:y val="-2.1363154278139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1D-47F4-B1BE-AA3DDD6811F7}"/>
                </c:ext>
              </c:extLst>
            </c:dLbl>
            <c:dLbl>
              <c:idx val="2"/>
              <c:layout>
                <c:manualLayout>
                  <c:x val="-5.9926524614254226E-2"/>
                  <c:y val="-4.9847359982326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1D-47F4-B1BE-AA3DDD6811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Sheet1!$B$2:$B$4</c:f>
              <c:numCache>
                <c:formatCode>#,##0.0_ </c:formatCode>
                <c:ptCount val="3"/>
                <c:pt idx="0">
                  <c:v>67.7</c:v>
                </c:pt>
                <c:pt idx="1">
                  <c:v>75.3</c:v>
                </c:pt>
                <c:pt idx="2">
                  <c:v>75.900000000000006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B1-4A4B-A734-1CFB93EB3B03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494650384"/>
        <c:axId val="-1494646576"/>
      </c:lineChart>
      <c:catAx>
        <c:axId val="-149465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494646576"/>
        <c:crosses val="autoZero"/>
        <c:auto val="1"/>
        <c:lblAlgn val="ctr"/>
        <c:lblOffset val="100"/>
        <c:noMultiLvlLbl val="0"/>
      </c:catAx>
      <c:valAx>
        <c:axId val="-149464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49465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0339188370685"/>
          <c:y val="9.7115225839246977E-2"/>
          <c:w val="0.5410258933979406"/>
          <c:h val="0.8115387786539386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2B-453E-A5B4-F317A21356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2B-453E-A5B4-F317A213567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D2B-453E-A5B4-F317A2135670}"/>
              </c:ext>
            </c:extLst>
          </c:dPt>
          <c:dLbls>
            <c:dLbl>
              <c:idx val="0"/>
              <c:layout>
                <c:manualLayout>
                  <c:x val="-1.5081314354936402E-2"/>
                  <c:y val="4.1036489927582269E-3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sz="1200" dirty="0" smtClean="0"/>
                      <a:t>긍정 </a:t>
                    </a:r>
                    <a:r>
                      <a:rPr lang="en-US" altLang="ko-KR" sz="1200" dirty="0" smtClean="0"/>
                      <a:t>11.0%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2B-453E-A5B4-F317A2135670}"/>
                </c:ext>
              </c:extLst>
            </c:dLbl>
            <c:dLbl>
              <c:idx val="1"/>
              <c:layout>
                <c:manualLayout>
                  <c:x val="-8.570109024833435E-3"/>
                  <c:y val="2.6788989492051069E-2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sz="1200" dirty="0" smtClean="0"/>
                      <a:t>중립 </a:t>
                    </a:r>
                    <a:r>
                      <a:rPr lang="en-US" altLang="ko-KR" sz="1200" dirty="0" smtClean="0"/>
                      <a:t>2.2%</a:t>
                    </a:r>
                    <a:endParaRPr lang="ko-KR" altLang="en-US" sz="1200" dirty="0" smtClean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2B-453E-A5B4-F317A2135670}"/>
                </c:ext>
              </c:extLst>
            </c:dLbl>
            <c:dLbl>
              <c:idx val="2"/>
              <c:layout>
                <c:manualLayout>
                  <c:x val="1.4541641429436704E-2"/>
                  <c:y val="0.11213180556240115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sz="1200" dirty="0" smtClean="0"/>
                      <a:t>건의사항 </a:t>
                    </a:r>
                  </a:p>
                  <a:p>
                    <a:r>
                      <a:rPr lang="ko-KR" altLang="en-US" sz="1200" dirty="0" smtClean="0"/>
                      <a:t> </a:t>
                    </a:r>
                    <a:r>
                      <a:rPr lang="en-US" altLang="ko-KR" sz="1200" dirty="0" smtClean="0"/>
                      <a:t>86.8%</a:t>
                    </a:r>
                    <a:endParaRPr lang="ko-KR" altLang="en-US" sz="1200" dirty="0" smtClean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2B-453E-A5B4-F317A213567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긍정</c:v>
                </c:pt>
                <c:pt idx="1">
                  <c:v>중립</c:v>
                </c:pt>
                <c:pt idx="2">
                  <c:v>건의사항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</c:v>
                </c:pt>
                <c:pt idx="1">
                  <c:v>2</c:v>
                </c:pt>
                <c:pt idx="2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EC-44A6-9CF9-A58FCDDBF0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2020학년도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  <a:sp3d>
              <a:contourClr>
                <a:schemeClr val="tx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종합 만족도</c:v>
                </c:pt>
                <c:pt idx="1">
                  <c:v>대학인프라</c:v>
                </c:pt>
                <c:pt idx="2">
                  <c:v>학습지원제도</c:v>
                </c:pt>
                <c:pt idx="3">
                  <c:v>교육과정 및 운영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67.7</c:v>
                </c:pt>
                <c:pt idx="1">
                  <c:v>64.599999999999994</c:v>
                </c:pt>
                <c:pt idx="2">
                  <c:v>68.900000000000006</c:v>
                </c:pt>
                <c:pt idx="3">
                  <c:v>69.5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F790-4268-89EF-C1C280AE61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2021학년도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  <a:effectLst/>
            <a:sp3d>
              <a:contourClr>
                <a:schemeClr val="tx2"/>
              </a:contourClr>
            </a:sp3d>
          </c:spPr>
          <c:invertIfNegative val="0"/>
          <c:dLbls>
            <c:dLbl>
              <c:idx val="2"/>
              <c:layout>
                <c:manualLayout>
                  <c:x val="6.0107711125179332E-3"/>
                  <c:y val="-1.2847524916737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BB-4717-8ADA-5585E5105B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종합 만족도</c:v>
                </c:pt>
                <c:pt idx="1">
                  <c:v>대학인프라</c:v>
                </c:pt>
                <c:pt idx="2">
                  <c:v>학습지원제도</c:v>
                </c:pt>
                <c:pt idx="3">
                  <c:v>교육과정 및 운영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75.3</c:v>
                </c:pt>
                <c:pt idx="1">
                  <c:v>76.3</c:v>
                </c:pt>
                <c:pt idx="2">
                  <c:v>69.099999999999994</c:v>
                </c:pt>
                <c:pt idx="3">
                  <c:v>78.3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F790-4268-89EF-C1C280AE61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2022학년도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tx2"/>
              </a:solidFill>
            </a:ln>
            <a:effectLst/>
            <a:sp3d>
              <a:contourClr>
                <a:schemeClr val="tx2"/>
              </a:contourClr>
            </a:sp3d>
          </c:spPr>
          <c:invertIfNegative val="0"/>
          <c:dLbls>
            <c:dLbl>
              <c:idx val="0"/>
              <c:layout>
                <c:manualLayout>
                  <c:x val="1.8032313337553982E-2"/>
                  <c:y val="-1.927128737510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BB-4717-8ADA-5585E5105B96}"/>
                </c:ext>
              </c:extLst>
            </c:dLbl>
            <c:dLbl>
              <c:idx val="1"/>
              <c:layout>
                <c:manualLayout>
                  <c:x val="1.602872296671461E-2"/>
                  <c:y val="-1.9271287375106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BB-4717-8ADA-5585E5105B96}"/>
                </c:ext>
              </c:extLst>
            </c:dLbl>
            <c:dLbl>
              <c:idx val="2"/>
              <c:layout>
                <c:manualLayout>
                  <c:x val="8.0143614833573431E-3"/>
                  <c:y val="-1.927128737510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BB-4717-8ADA-5585E5105B96}"/>
                </c:ext>
              </c:extLst>
            </c:dLbl>
            <c:dLbl>
              <c:idx val="3"/>
              <c:layout>
                <c:manualLayout>
                  <c:x val="2.203949407923269E-2"/>
                  <c:y val="-2.2483168604290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BB-4717-8ADA-5585E5105B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종합 만족도</c:v>
                </c:pt>
                <c:pt idx="1">
                  <c:v>대학인프라</c:v>
                </c:pt>
                <c:pt idx="2">
                  <c:v>학습지원제도</c:v>
                </c:pt>
                <c:pt idx="3">
                  <c:v>교육과정 및 운영</c:v>
                </c:pt>
              </c:strCache>
            </c:strRef>
          </c:cat>
          <c:val>
            <c:numRef>
              <c:f>Sheet1!$D$2:$D$5</c:f>
              <c:numCache>
                <c:formatCode>0.0_ </c:formatCode>
                <c:ptCount val="4"/>
                <c:pt idx="0" formatCode="General">
                  <c:v>75.900000000000006</c:v>
                </c:pt>
                <c:pt idx="1">
                  <c:v>75.8</c:v>
                </c:pt>
                <c:pt idx="2">
                  <c:v>72</c:v>
                </c:pt>
                <c:pt idx="3" formatCode="General">
                  <c:v>80.099999999999994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F790-4268-89EF-C1C280AE61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8"/>
        <c:gapDepth val="0"/>
        <c:shape val="box"/>
        <c:axId val="2071560608"/>
        <c:axId val="2071554784"/>
        <c:axId val="0"/>
      </c:bar3DChart>
      <c:catAx>
        <c:axId val="207156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071554784"/>
        <c:crosses val="autoZero"/>
        <c:auto val="1"/>
        <c:lblAlgn val="ctr"/>
        <c:lblOffset val="100"/>
        <c:noMultiLvlLbl val="0"/>
      </c:catAx>
      <c:valAx>
        <c:axId val="207155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07156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값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1587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516-4E49-970A-09DD486B72AF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516-4E49-970A-09DD486B72AF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B516-4E49-970A-09DD486B72AF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D792-4A8F-9558-9EDFAC4B125D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D792-4A8F-9558-9EDFAC4B125D}"/>
              </c:ext>
            </c:extLst>
          </c:dPt>
          <c:dPt>
            <c:idx val="5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B516-4E49-970A-09DD486B72AF}"/>
              </c:ext>
            </c:extLst>
          </c:dPt>
          <c:dPt>
            <c:idx val="8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B516-4E49-970A-09DD486B72AF}"/>
              </c:ext>
            </c:extLst>
          </c:dPt>
          <c:dPt>
            <c:idx val="9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B516-4E49-970A-09DD486B72AF}"/>
              </c:ext>
            </c:extLst>
          </c:dPt>
          <c:dPt>
            <c:idx val="11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B516-4E49-970A-09DD486B72AF}"/>
              </c:ext>
            </c:extLst>
          </c:dPt>
          <c:dPt>
            <c:idx val="12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B516-4E49-970A-09DD486B72AF}"/>
              </c:ext>
            </c:extLst>
          </c:dPt>
          <c:dPt>
            <c:idx val="13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B516-4E49-970A-09DD486B72AF}"/>
              </c:ext>
            </c:extLst>
          </c:dPt>
          <c:dPt>
            <c:idx val="14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B516-4E49-970A-09DD486B72AF}"/>
              </c:ext>
            </c:extLst>
          </c:dPt>
          <c:dPt>
            <c:idx val="15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B516-4E49-970A-09DD486B72AF}"/>
              </c:ext>
            </c:extLst>
          </c:dPt>
          <c:dPt>
            <c:idx val="20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B516-4E49-970A-09DD486B72AF}"/>
              </c:ext>
            </c:extLst>
          </c:dPt>
          <c:dPt>
            <c:idx val="21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B516-4E49-970A-09DD486B72AF}"/>
              </c:ext>
            </c:extLst>
          </c:dPt>
          <c:dPt>
            <c:idx val="23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B516-4E49-970A-09DD486B72AF}"/>
              </c:ext>
            </c:extLst>
          </c:dPt>
          <c:dPt>
            <c:idx val="24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B516-4E49-970A-09DD486B72AF}"/>
              </c:ext>
            </c:extLst>
          </c:dPt>
          <c:dPt>
            <c:idx val="25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B516-4E49-970A-09DD486B72AF}"/>
              </c:ext>
            </c:extLst>
          </c:dPt>
          <c:dPt>
            <c:idx val="26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B516-4E49-970A-09DD486B72AF}"/>
              </c:ext>
            </c:extLst>
          </c:dPt>
          <c:dPt>
            <c:idx val="27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B516-4E49-970A-09DD486B72AF}"/>
              </c:ext>
            </c:extLst>
          </c:dPt>
          <c:dPt>
            <c:idx val="28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B516-4E49-970A-09DD486B72AF}"/>
              </c:ext>
            </c:extLst>
          </c:dPt>
          <c:xVal>
            <c:numRef>
              <c:f>Sheet1!$A$2:$A$6</c:f>
              <c:numCache>
                <c:formatCode>General</c:formatCode>
                <c:ptCount val="5"/>
                <c:pt idx="0">
                  <c:v>-0.4040665605777754</c:v>
                </c:pt>
                <c:pt idx="1">
                  <c:v>0.26190216631788521</c:v>
                </c:pt>
                <c:pt idx="2">
                  <c:v>-1.1030223206780796</c:v>
                </c:pt>
                <c:pt idx="3">
                  <c:v>1.8007771827818655</c:v>
                </c:pt>
                <c:pt idx="4">
                  <c:v>-0.55559046784389343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-0.46975278903593548</c:v>
                </c:pt>
                <c:pt idx="1">
                  <c:v>-0.10757284811179199</c:v>
                </c:pt>
                <c:pt idx="2">
                  <c:v>1.4573688368093227</c:v>
                </c:pt>
                <c:pt idx="3">
                  <c:v>-1.5022359041036681</c:v>
                </c:pt>
                <c:pt idx="4">
                  <c:v>0.62219270444208341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B516-4E49-970A-09DD486B72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94649840"/>
        <c:axId val="-1494650928"/>
      </c:scatterChart>
      <c:valAx>
        <c:axId val="-1494649840"/>
        <c:scaling>
          <c:orientation val="minMax"/>
          <c:min val="-2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1494650928"/>
        <c:crosses val="autoZero"/>
        <c:crossBetween val="midCat"/>
      </c:valAx>
      <c:valAx>
        <c:axId val="-1494650928"/>
        <c:scaling>
          <c:orientation val="minMax"/>
          <c:max val="3"/>
          <c:min val="-3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1494649840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남성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종합 만족도</c:v>
                </c:pt>
                <c:pt idx="1">
                  <c:v>대학혁신</c:v>
                </c:pt>
                <c:pt idx="2">
                  <c:v>대학 인식</c:v>
                </c:pt>
                <c:pt idx="3">
                  <c:v>교육 만족도</c:v>
                </c:pt>
                <c:pt idx="4">
                  <c:v>장학금 제도</c:v>
                </c:pt>
                <c:pt idx="5">
                  <c:v>온라인 교육</c:v>
                </c:pt>
              </c:strCache>
            </c:strRef>
          </c:cat>
          <c:val>
            <c:numRef>
              <c:f>Sheet1!$B$2:$B$7</c:f>
              <c:numCache>
                <c:formatCode>###0.0</c:formatCode>
                <c:ptCount val="6"/>
                <c:pt idx="0">
                  <c:v>76.477272726931815</c:v>
                </c:pt>
                <c:pt idx="1">
                  <c:v>75.227272727159075</c:v>
                </c:pt>
                <c:pt idx="2">
                  <c:v>77.329545454545453</c:v>
                </c:pt>
                <c:pt idx="3">
                  <c:v>80.397727272727266</c:v>
                </c:pt>
                <c:pt idx="4">
                  <c:v>74.431818181818187</c:v>
                </c:pt>
                <c:pt idx="5">
                  <c:v>76.477272727272734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0A-4A34-87DB-6933F2A79F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여성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종합 만족도</c:v>
                </c:pt>
                <c:pt idx="1">
                  <c:v>대학혁신</c:v>
                </c:pt>
                <c:pt idx="2">
                  <c:v>대학 인식</c:v>
                </c:pt>
                <c:pt idx="3">
                  <c:v>교육 만족도</c:v>
                </c:pt>
                <c:pt idx="4">
                  <c:v>장학금 제도</c:v>
                </c:pt>
                <c:pt idx="5">
                  <c:v>온라인 교육</c:v>
                </c:pt>
              </c:strCache>
            </c:strRef>
          </c:cat>
          <c:val>
            <c:numRef>
              <c:f>Sheet1!$C$2:$C$7</c:f>
              <c:numCache>
                <c:formatCode>###0.0</c:formatCode>
                <c:ptCount val="6"/>
                <c:pt idx="0">
                  <c:v>75.543478260579704</c:v>
                </c:pt>
                <c:pt idx="1">
                  <c:v>74.613526570000005</c:v>
                </c:pt>
                <c:pt idx="2">
                  <c:v>74.891304347826093</c:v>
                </c:pt>
                <c:pt idx="3">
                  <c:v>79.927536231884062</c:v>
                </c:pt>
                <c:pt idx="4">
                  <c:v>70.507246376811594</c:v>
                </c:pt>
                <c:pt idx="5">
                  <c:v>78.695652173913047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0A-4A34-87DB-6933F2A79FF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494678672"/>
        <c:axId val="-1494653104"/>
      </c:barChart>
      <c:catAx>
        <c:axId val="-149467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494653104"/>
        <c:crosses val="autoZero"/>
        <c:auto val="1"/>
        <c:lblAlgn val="ctr"/>
        <c:lblOffset val="100"/>
        <c:noMultiLvlLbl val="0"/>
      </c:catAx>
      <c:valAx>
        <c:axId val="-1494653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494678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1학년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종합 만족도</c:v>
                </c:pt>
                <c:pt idx="1">
                  <c:v>대학혁신</c:v>
                </c:pt>
                <c:pt idx="2">
                  <c:v>대학 인식</c:v>
                </c:pt>
                <c:pt idx="3">
                  <c:v>교육 만족도</c:v>
                </c:pt>
                <c:pt idx="4">
                  <c:v>장학금 제도</c:v>
                </c:pt>
                <c:pt idx="5">
                  <c:v>온라인 교육</c:v>
                </c:pt>
              </c:strCache>
            </c:strRef>
          </c:cat>
          <c:val>
            <c:numRef>
              <c:f>Sheet1!$B$2:$B$7</c:f>
              <c:numCache>
                <c:formatCode>###0.0</c:formatCode>
                <c:ptCount val="6"/>
                <c:pt idx="0">
                  <c:v>76.916666665999998</c:v>
                </c:pt>
                <c:pt idx="1">
                  <c:v>73.166666667000001</c:v>
                </c:pt>
                <c:pt idx="2">
                  <c:v>81</c:v>
                </c:pt>
                <c:pt idx="3">
                  <c:v>81</c:v>
                </c:pt>
                <c:pt idx="4">
                  <c:v>78</c:v>
                </c:pt>
                <c:pt idx="5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88-46E5-8545-974DAA3BB2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2학년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종합 만족도</c:v>
                </c:pt>
                <c:pt idx="1">
                  <c:v>대학혁신</c:v>
                </c:pt>
                <c:pt idx="2">
                  <c:v>대학 인식</c:v>
                </c:pt>
                <c:pt idx="3">
                  <c:v>교육 만족도</c:v>
                </c:pt>
                <c:pt idx="4">
                  <c:v>장학금 제도</c:v>
                </c:pt>
                <c:pt idx="5">
                  <c:v>온라인 교육</c:v>
                </c:pt>
              </c:strCache>
            </c:strRef>
          </c:cat>
          <c:val>
            <c:numRef>
              <c:f>Sheet1!$C$2:$C$7</c:f>
              <c:numCache>
                <c:formatCode>###0.0</c:formatCode>
                <c:ptCount val="6"/>
                <c:pt idx="0">
                  <c:v>75.551181101968481</c:v>
                </c:pt>
                <c:pt idx="1">
                  <c:v>74.803149606535456</c:v>
                </c:pt>
                <c:pt idx="2">
                  <c:v>74.921259842519689</c:v>
                </c:pt>
                <c:pt idx="3">
                  <c:v>79.803149606299215</c:v>
                </c:pt>
                <c:pt idx="4">
                  <c:v>70.866141732283467</c:v>
                </c:pt>
                <c:pt idx="5">
                  <c:v>77.480314960629926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88-46E5-8545-974DAA3BB26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3학년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종합 만족도</c:v>
                </c:pt>
                <c:pt idx="1">
                  <c:v>대학혁신</c:v>
                </c:pt>
                <c:pt idx="2">
                  <c:v>대학 인식</c:v>
                </c:pt>
                <c:pt idx="3">
                  <c:v>교육 만족도</c:v>
                </c:pt>
                <c:pt idx="4">
                  <c:v>장학금 제도</c:v>
                </c:pt>
                <c:pt idx="5">
                  <c:v>온라인 교육</c:v>
                </c:pt>
              </c:strCache>
            </c:strRef>
          </c:cat>
          <c:val>
            <c:numRef>
              <c:f>Sheet1!$D$2:$D$7</c:f>
              <c:numCache>
                <c:formatCode>###0.0</c:formatCode>
                <c:ptCount val="6"/>
                <c:pt idx="0">
                  <c:v>80.208333333749991</c:v>
                </c:pt>
                <c:pt idx="1">
                  <c:v>79.58333333249999</c:v>
                </c:pt>
                <c:pt idx="2">
                  <c:v>81.875</c:v>
                </c:pt>
                <c:pt idx="3">
                  <c:v>85</c:v>
                </c:pt>
                <c:pt idx="4">
                  <c:v>68.75</c:v>
                </c:pt>
                <c:pt idx="5">
                  <c:v>82.5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88-46E5-8545-974DAA3BB26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4학년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종합 만족도</c:v>
                </c:pt>
                <c:pt idx="1">
                  <c:v>대학혁신</c:v>
                </c:pt>
                <c:pt idx="2">
                  <c:v>대학 인식</c:v>
                </c:pt>
                <c:pt idx="3">
                  <c:v>교육 만족도</c:v>
                </c:pt>
                <c:pt idx="4">
                  <c:v>장학금 제도</c:v>
                </c:pt>
                <c:pt idx="5">
                  <c:v>온라인 교육</c:v>
                </c:pt>
              </c:strCache>
            </c:strRef>
          </c:cat>
          <c:val>
            <c:numRef>
              <c:f>Sheet1!$E$2:$E$7</c:f>
              <c:numCache>
                <c:formatCode>###0.0</c:formatCode>
                <c:ptCount val="6"/>
                <c:pt idx="0">
                  <c:v>75.915637859876554</c:v>
                </c:pt>
                <c:pt idx="1">
                  <c:v>74.670781892469108</c:v>
                </c:pt>
                <c:pt idx="2">
                  <c:v>76.049382716049379</c:v>
                </c:pt>
                <c:pt idx="3">
                  <c:v>80</c:v>
                </c:pt>
                <c:pt idx="4">
                  <c:v>73.456790123456784</c:v>
                </c:pt>
                <c:pt idx="5">
                  <c:v>77.407407407407405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88-46E5-8545-974DAA3BB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94667248"/>
        <c:axId val="-1494652016"/>
      </c:barChart>
      <c:catAx>
        <c:axId val="-149466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494652016"/>
        <c:crosses val="autoZero"/>
        <c:auto val="1"/>
        <c:lblAlgn val="ctr"/>
        <c:lblOffset val="100"/>
        <c:noMultiLvlLbl val="0"/>
      </c:catAx>
      <c:valAx>
        <c:axId val="-149465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49466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92-4236-AA77-3CF7DD323B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92-4236-AA77-3CF7DD323B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92-4236-AA77-3CF7DD323B8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92-4236-AA77-3CF7DD323B8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692-4236-AA77-3CF7DD323B8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692-4236-AA77-3CF7DD323B8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692-4236-AA77-3CF7DD323B8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692-4236-AA77-3CF7DD323B8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692-4236-AA77-3CF7DD323B8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692-4236-AA77-3CF7DD323B8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2692-4236-AA77-3CF7DD323B8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2692-4236-AA77-3CF7DD323B8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2692-4236-AA77-3CF7DD323B8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2692-4236-AA77-3CF7DD323B8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2692-4236-AA77-3CF7DD323B8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2692-4236-AA77-3CF7DD323B8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2692-4236-AA77-3CF7DD323B8F}"/>
              </c:ext>
            </c:extLst>
          </c:dPt>
          <c:dLbls>
            <c:dLbl>
              <c:idx val="6"/>
              <c:layout>
                <c:manualLayout>
                  <c:x val="3.4509720017895436E-2"/>
                  <c:y val="-1.34228866275827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80797670953897"/>
                      <c:h val="7.84903786727453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2692-4236-AA77-3CF7DD323B8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예</c:v>
                </c:pt>
                <c:pt idx="1">
                  <c:v>아니오</c:v>
                </c:pt>
              </c:strCache>
            </c:strRef>
          </c:cat>
          <c:val>
            <c:numRef>
              <c:f>Sheet1!$B$2:$B$3</c:f>
              <c:numCache>
                <c:formatCode>###0</c:formatCode>
                <c:ptCount val="2"/>
                <c:pt idx="0">
                  <c:v>94</c:v>
                </c:pt>
                <c:pt idx="1">
                  <c:v>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2692-4236-AA77-3CF7DD323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790299537189141"/>
          <c:y val="0.42086398994064278"/>
          <c:w val="8.8511995812176905E-2"/>
          <c:h val="0.140964101986364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92-4236-AA77-3CF7DD323B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92-4236-AA77-3CF7DD323B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92-4236-AA77-3CF7DD323B8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92-4236-AA77-3CF7DD323B8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692-4236-AA77-3CF7DD323B8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692-4236-AA77-3CF7DD323B8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692-4236-AA77-3CF7DD323B8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692-4236-AA77-3CF7DD323B8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692-4236-AA77-3CF7DD323B8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692-4236-AA77-3CF7DD323B8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2692-4236-AA77-3CF7DD323B8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2692-4236-AA77-3CF7DD323B8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2692-4236-AA77-3CF7DD323B8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2692-4236-AA77-3CF7DD323B8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2692-4236-AA77-3CF7DD323B8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2692-4236-AA77-3CF7DD323B8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2692-4236-AA77-3CF7DD323B8F}"/>
              </c:ext>
            </c:extLst>
          </c:dPt>
          <c:dLbls>
            <c:dLbl>
              <c:idx val="6"/>
              <c:layout>
                <c:manualLayout>
                  <c:x val="3.4509720017895436E-2"/>
                  <c:y val="-1.34228866275827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80797670953897"/>
                      <c:h val="7.84903786727453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2692-4236-AA77-3CF7DD323B8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예</c:v>
                </c:pt>
                <c:pt idx="1">
                  <c:v>아니오</c:v>
                </c:pt>
              </c:strCache>
            </c:strRef>
          </c:cat>
          <c:val>
            <c:numRef>
              <c:f>Sheet1!$B$2:$B$3</c:f>
              <c:numCache>
                <c:formatCode>###0</c:formatCode>
                <c:ptCount val="2"/>
                <c:pt idx="0">
                  <c:v>74</c:v>
                </c:pt>
                <c:pt idx="1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2692-4236-AA77-3CF7DD323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790299537189141"/>
          <c:y val="0.42086398994064278"/>
          <c:w val="8.8511995812176905E-2"/>
          <c:h val="0.140964101986364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92-4236-AA77-3CF7DD323B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92-4236-AA77-3CF7DD323B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92-4236-AA77-3CF7DD323B8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92-4236-AA77-3CF7DD323B8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692-4236-AA77-3CF7DD323B8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692-4236-AA77-3CF7DD323B8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692-4236-AA77-3CF7DD323B8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692-4236-AA77-3CF7DD323B8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692-4236-AA77-3CF7DD323B8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692-4236-AA77-3CF7DD323B8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2692-4236-AA77-3CF7DD323B8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2692-4236-AA77-3CF7DD323B8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2692-4236-AA77-3CF7DD323B8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2692-4236-AA77-3CF7DD323B8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2692-4236-AA77-3CF7DD323B8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2692-4236-AA77-3CF7DD323B8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2692-4236-AA77-3CF7DD323B8F}"/>
              </c:ext>
            </c:extLst>
          </c:dPt>
          <c:dLbls>
            <c:dLbl>
              <c:idx val="6"/>
              <c:layout>
                <c:manualLayout>
                  <c:x val="3.4509720017895436E-2"/>
                  <c:y val="-1.34228866275827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80797670953897"/>
                      <c:h val="7.84903786727453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2692-4236-AA77-3CF7DD323B8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예</c:v>
                </c:pt>
                <c:pt idx="1">
                  <c:v>아니오</c:v>
                </c:pt>
              </c:strCache>
            </c:strRef>
          </c:cat>
          <c:val>
            <c:numRef>
              <c:f>Sheet1!$B$2:$B$3</c:f>
              <c:numCache>
                <c:formatCode>###0</c:formatCode>
                <c:ptCount val="2"/>
                <c:pt idx="0">
                  <c:v>61</c:v>
                </c:pt>
                <c:pt idx="1">
                  <c:v>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2692-4236-AA77-3CF7DD323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790299537189141"/>
          <c:y val="0.42086398994064278"/>
          <c:w val="8.8511995812176905E-2"/>
          <c:h val="0.140964101986364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92-4236-AA77-3CF7DD323B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92-4236-AA77-3CF7DD323B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92-4236-AA77-3CF7DD323B8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92-4236-AA77-3CF7DD323B8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692-4236-AA77-3CF7DD323B8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692-4236-AA77-3CF7DD323B8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692-4236-AA77-3CF7DD323B8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692-4236-AA77-3CF7DD323B8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692-4236-AA77-3CF7DD323B8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692-4236-AA77-3CF7DD323B8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2692-4236-AA77-3CF7DD323B8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2692-4236-AA77-3CF7DD323B8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2692-4236-AA77-3CF7DD323B8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2692-4236-AA77-3CF7DD323B8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2692-4236-AA77-3CF7DD323B8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2692-4236-AA77-3CF7DD323B8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2692-4236-AA77-3CF7DD323B8F}"/>
              </c:ext>
            </c:extLst>
          </c:dPt>
          <c:dLbls>
            <c:dLbl>
              <c:idx val="6"/>
              <c:layout>
                <c:manualLayout>
                  <c:x val="3.4509720017895436E-2"/>
                  <c:y val="-1.34228866275827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80797670953897"/>
                      <c:h val="7.84903786727453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2692-4236-AA77-3CF7DD323B8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예</c:v>
                </c:pt>
                <c:pt idx="1">
                  <c:v>아니오</c:v>
                </c:pt>
              </c:strCache>
            </c:strRef>
          </c:cat>
          <c:val>
            <c:numRef>
              <c:f>Sheet1!$B$2:$B$3</c:f>
              <c:numCache>
                <c:formatCode>###0</c:formatCode>
                <c:ptCount val="2"/>
                <c:pt idx="0">
                  <c:v>52</c:v>
                </c:pt>
                <c:pt idx="1">
                  <c:v>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2692-4236-AA77-3CF7DD323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790299537189141"/>
          <c:y val="0.42086398994064278"/>
          <c:w val="8.8511995812176905E-2"/>
          <c:h val="0.140964101986364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D45476-8C4B-440C-8E96-FAE2434EBBC7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B1724449-B672-4726-AAB2-93E26C7DA2D7}">
      <dgm:prSet phldrT="[텍스트]"/>
      <dgm:spPr/>
      <dgm:t>
        <a:bodyPr/>
        <a:lstStyle/>
        <a:p>
          <a:pPr latinLnBrk="0"/>
          <a:r>
            <a:rPr lang="ko-KR" altLang="en-US" spc="-100" baseline="0" dirty="0" smtClean="0">
              <a:latin typeface="+mj-ea"/>
              <a:ea typeface="+mj-ea"/>
            </a:rPr>
            <a:t>종합 만족도</a:t>
          </a:r>
          <a:endParaRPr lang="en-US" altLang="ko-KR" spc="-100" baseline="0" dirty="0" smtClean="0">
            <a:latin typeface="+mj-ea"/>
            <a:ea typeface="+mj-ea"/>
          </a:endParaRPr>
        </a:p>
        <a:p>
          <a:pPr latinLnBrk="0"/>
          <a:r>
            <a:rPr lang="en-US" altLang="ko-KR" dirty="0" smtClean="0">
              <a:latin typeface="+mj-ea"/>
              <a:ea typeface="+mj-ea"/>
            </a:rPr>
            <a:t>75.9</a:t>
          </a:r>
          <a:endParaRPr lang="ko-KR" altLang="en-US" dirty="0">
            <a:latin typeface="+mj-ea"/>
            <a:ea typeface="+mj-ea"/>
          </a:endParaRPr>
        </a:p>
      </dgm:t>
    </dgm:pt>
    <dgm:pt modelId="{485F0869-F636-47DC-81A9-B451C78BEB01}" type="parTrans" cxnId="{47B5DA4E-B5E1-48DB-8B7B-283961CD8054}">
      <dgm:prSet/>
      <dgm:spPr/>
      <dgm:t>
        <a:bodyPr/>
        <a:lstStyle/>
        <a:p>
          <a:pPr latinLnBrk="0"/>
          <a:endParaRPr lang="ko-KR" altLang="en-US">
            <a:latin typeface="+mj-ea"/>
            <a:ea typeface="+mj-ea"/>
          </a:endParaRPr>
        </a:p>
      </dgm:t>
    </dgm:pt>
    <dgm:pt modelId="{DF9A5407-28A6-4524-9494-5E2730D000A9}" type="sibTrans" cxnId="{47B5DA4E-B5E1-48DB-8B7B-283961CD8054}">
      <dgm:prSet/>
      <dgm:spPr/>
      <dgm:t>
        <a:bodyPr/>
        <a:lstStyle/>
        <a:p>
          <a:pPr latinLnBrk="0"/>
          <a:endParaRPr lang="ko-KR" altLang="en-US">
            <a:latin typeface="+mj-ea"/>
            <a:ea typeface="+mj-ea"/>
          </a:endParaRPr>
        </a:p>
      </dgm:t>
    </dgm:pt>
    <dgm:pt modelId="{738BA4AA-705B-4650-9A0E-A10DCCE54F09}">
      <dgm:prSet custT="1"/>
      <dgm:spPr/>
      <dgm:t>
        <a:bodyPr/>
        <a:lstStyle/>
        <a:p>
          <a:pPr latinLnBrk="0"/>
          <a:r>
            <a:rPr lang="ko-KR" altLang="en-US" sz="1200" b="1" dirty="0" smtClean="0">
              <a:latin typeface="+mj-ea"/>
              <a:ea typeface="+mj-ea"/>
            </a:rPr>
            <a:t>대학혁신  </a:t>
          </a:r>
          <a:r>
            <a:rPr lang="en-US" altLang="ko-KR" sz="1200" b="1" dirty="0" smtClean="0">
              <a:latin typeface="+mj-ea"/>
              <a:ea typeface="+mj-ea"/>
            </a:rPr>
            <a:t>74.9</a:t>
          </a:r>
          <a:endParaRPr lang="ko-KR" altLang="en-US" sz="1200" b="1" dirty="0">
            <a:latin typeface="+mj-ea"/>
            <a:ea typeface="+mj-ea"/>
          </a:endParaRPr>
        </a:p>
      </dgm:t>
    </dgm:pt>
    <dgm:pt modelId="{6644AA83-4BCE-48E2-8670-F05C58B79711}" type="parTrans" cxnId="{577B279D-B130-4C20-88D2-F93B388042DF}">
      <dgm:prSet/>
      <dgm:spPr/>
      <dgm:t>
        <a:bodyPr/>
        <a:lstStyle/>
        <a:p>
          <a:pPr latinLnBrk="1"/>
          <a:endParaRPr lang="ko-KR" altLang="en-US"/>
        </a:p>
      </dgm:t>
    </dgm:pt>
    <dgm:pt modelId="{377C2895-C60C-4258-A534-BADC02DFD49E}" type="sibTrans" cxnId="{577B279D-B130-4C20-88D2-F93B388042DF}">
      <dgm:prSet/>
      <dgm:spPr/>
      <dgm:t>
        <a:bodyPr/>
        <a:lstStyle/>
        <a:p>
          <a:pPr latinLnBrk="1"/>
          <a:endParaRPr lang="ko-KR" altLang="en-US"/>
        </a:p>
      </dgm:t>
    </dgm:pt>
    <dgm:pt modelId="{43D72CC3-A489-4474-8CDA-38E9792FB234}">
      <dgm:prSet custT="1"/>
      <dgm:spPr/>
      <dgm:t>
        <a:bodyPr/>
        <a:lstStyle/>
        <a:p>
          <a:pPr latinLnBrk="0"/>
          <a:r>
            <a:rPr lang="ko-KR" altLang="en-US" sz="1200" b="1" dirty="0" smtClean="0">
              <a:latin typeface="+mj-ea"/>
              <a:ea typeface="+mj-ea"/>
            </a:rPr>
            <a:t>대학 인식 </a:t>
          </a:r>
          <a:r>
            <a:rPr lang="en-US" altLang="ko-KR" sz="1200" b="1" dirty="0" smtClean="0">
              <a:latin typeface="+mj-ea"/>
              <a:ea typeface="+mj-ea"/>
            </a:rPr>
            <a:t>75.8</a:t>
          </a:r>
          <a:endParaRPr lang="ko-KR" altLang="en-US" sz="1200" b="1" dirty="0">
            <a:latin typeface="+mj-ea"/>
            <a:ea typeface="+mj-ea"/>
          </a:endParaRPr>
        </a:p>
      </dgm:t>
    </dgm:pt>
    <dgm:pt modelId="{6008BEE2-BAD5-4C9C-9393-196CA5B0B7F5}" type="parTrans" cxnId="{13B790C3-4640-47E5-A3A3-D442FAD49DFB}">
      <dgm:prSet/>
      <dgm:spPr/>
      <dgm:t>
        <a:bodyPr/>
        <a:lstStyle/>
        <a:p>
          <a:pPr latinLnBrk="1"/>
          <a:endParaRPr lang="ko-KR" altLang="en-US"/>
        </a:p>
      </dgm:t>
    </dgm:pt>
    <dgm:pt modelId="{28C040EE-1372-47B0-992D-7D7B99A59278}" type="sibTrans" cxnId="{13B790C3-4640-47E5-A3A3-D442FAD49DFB}">
      <dgm:prSet/>
      <dgm:spPr/>
      <dgm:t>
        <a:bodyPr/>
        <a:lstStyle/>
        <a:p>
          <a:pPr latinLnBrk="1"/>
          <a:endParaRPr lang="ko-KR" altLang="en-US"/>
        </a:p>
      </dgm:t>
    </dgm:pt>
    <dgm:pt modelId="{10AC863B-6ACF-4841-9C82-07005A0B0206}">
      <dgm:prSet custT="1"/>
      <dgm:spPr/>
      <dgm:t>
        <a:bodyPr/>
        <a:lstStyle/>
        <a:p>
          <a:pPr latinLnBrk="0"/>
          <a:r>
            <a:rPr lang="ko-KR" altLang="en-US" sz="1200" b="1" dirty="0" smtClean="0">
              <a:latin typeface="+mj-ea"/>
              <a:ea typeface="+mj-ea"/>
            </a:rPr>
            <a:t>교육 만족도 </a:t>
          </a:r>
          <a:r>
            <a:rPr lang="en-US" altLang="ko-KR" sz="1200" b="1" dirty="0" smtClean="0">
              <a:latin typeface="+mj-ea"/>
              <a:ea typeface="+mj-ea"/>
            </a:rPr>
            <a:t>80.1</a:t>
          </a:r>
          <a:endParaRPr lang="ko-KR" altLang="en-US" sz="1200" b="1" dirty="0">
            <a:latin typeface="+mj-ea"/>
            <a:ea typeface="+mj-ea"/>
          </a:endParaRPr>
        </a:p>
      </dgm:t>
    </dgm:pt>
    <dgm:pt modelId="{1E98C824-1A35-42F3-B7C9-76A09A39AA95}" type="parTrans" cxnId="{F51447B1-03F3-4432-8AC5-C761B09437EF}">
      <dgm:prSet/>
      <dgm:spPr/>
      <dgm:t>
        <a:bodyPr/>
        <a:lstStyle/>
        <a:p>
          <a:pPr latinLnBrk="1"/>
          <a:endParaRPr lang="ko-KR" altLang="en-US"/>
        </a:p>
      </dgm:t>
    </dgm:pt>
    <dgm:pt modelId="{CEFFB503-F6D8-4C9B-89AC-0DB0BB30A6DF}" type="sibTrans" cxnId="{F51447B1-03F3-4432-8AC5-C761B09437EF}">
      <dgm:prSet/>
      <dgm:spPr/>
      <dgm:t>
        <a:bodyPr/>
        <a:lstStyle/>
        <a:p>
          <a:pPr latinLnBrk="1"/>
          <a:endParaRPr lang="ko-KR" altLang="en-US"/>
        </a:p>
      </dgm:t>
    </dgm:pt>
    <dgm:pt modelId="{36EC2989-C8FC-4A82-B329-6A6A869341F9}">
      <dgm:prSet custT="1"/>
      <dgm:spPr/>
      <dgm:t>
        <a:bodyPr/>
        <a:lstStyle/>
        <a:p>
          <a:pPr latinLnBrk="0"/>
          <a:r>
            <a:rPr lang="ko-KR" altLang="en-US" sz="1200" b="1" dirty="0" smtClean="0">
              <a:latin typeface="+mj-ea"/>
              <a:ea typeface="+mj-ea"/>
            </a:rPr>
            <a:t>장학금 제도 </a:t>
          </a:r>
          <a:r>
            <a:rPr lang="en-US" altLang="ko-KR" sz="1200" b="1" dirty="0" smtClean="0">
              <a:latin typeface="+mj-ea"/>
              <a:ea typeface="+mj-ea"/>
            </a:rPr>
            <a:t>72.0</a:t>
          </a:r>
          <a:endParaRPr lang="ko-KR" altLang="en-US" sz="1200" b="1" dirty="0">
            <a:latin typeface="+mj-ea"/>
            <a:ea typeface="+mj-ea"/>
          </a:endParaRPr>
        </a:p>
      </dgm:t>
    </dgm:pt>
    <dgm:pt modelId="{BCE9CA8C-110C-4AD7-8737-D56978335484}" type="parTrans" cxnId="{5815189E-55DA-4AE3-ADE1-6872CC8DDB9E}">
      <dgm:prSet/>
      <dgm:spPr/>
      <dgm:t>
        <a:bodyPr/>
        <a:lstStyle/>
        <a:p>
          <a:pPr latinLnBrk="1"/>
          <a:endParaRPr lang="ko-KR" altLang="en-US"/>
        </a:p>
      </dgm:t>
    </dgm:pt>
    <dgm:pt modelId="{5F603F9B-E315-43DF-9DAA-40AE7F85BCD6}" type="sibTrans" cxnId="{5815189E-55DA-4AE3-ADE1-6872CC8DDB9E}">
      <dgm:prSet/>
      <dgm:spPr/>
      <dgm:t>
        <a:bodyPr/>
        <a:lstStyle/>
        <a:p>
          <a:pPr latinLnBrk="1"/>
          <a:endParaRPr lang="ko-KR" altLang="en-US"/>
        </a:p>
      </dgm:t>
    </dgm:pt>
    <dgm:pt modelId="{FE89EF69-02C0-4F63-BBEA-15207D1D9B41}">
      <dgm:prSet custT="1"/>
      <dgm:spPr/>
      <dgm:t>
        <a:bodyPr/>
        <a:lstStyle/>
        <a:p>
          <a:pPr latinLnBrk="0"/>
          <a:r>
            <a:rPr lang="ko-KR" altLang="en-US" sz="1200" b="1" dirty="0" smtClean="0">
              <a:latin typeface="+mj-ea"/>
              <a:ea typeface="+mj-ea"/>
            </a:rPr>
            <a:t>온라인 수업 </a:t>
          </a:r>
          <a:r>
            <a:rPr lang="en-US" altLang="ko-KR" sz="1200" b="1" dirty="0" smtClean="0">
              <a:latin typeface="+mj-ea"/>
              <a:ea typeface="+mj-ea"/>
            </a:rPr>
            <a:t>77.8 </a:t>
          </a:r>
          <a:endParaRPr lang="ko-KR" altLang="en-US" sz="1200" b="1" dirty="0">
            <a:latin typeface="+mj-ea"/>
            <a:ea typeface="+mj-ea"/>
          </a:endParaRPr>
        </a:p>
      </dgm:t>
    </dgm:pt>
    <dgm:pt modelId="{3630466D-1B6E-4DDF-A268-332023269E8F}" type="parTrans" cxnId="{84F02896-C2C3-4858-BA05-B33225A02928}">
      <dgm:prSet/>
      <dgm:spPr/>
      <dgm:t>
        <a:bodyPr/>
        <a:lstStyle/>
        <a:p>
          <a:pPr latinLnBrk="1"/>
          <a:endParaRPr lang="ko-KR" altLang="en-US"/>
        </a:p>
      </dgm:t>
    </dgm:pt>
    <dgm:pt modelId="{AA96545F-FC5F-4E8A-8FFE-9C6E678FBBB4}" type="sibTrans" cxnId="{84F02896-C2C3-4858-BA05-B33225A02928}">
      <dgm:prSet/>
      <dgm:spPr/>
      <dgm:t>
        <a:bodyPr/>
        <a:lstStyle/>
        <a:p>
          <a:pPr latinLnBrk="1"/>
          <a:endParaRPr lang="ko-KR" altLang="en-US"/>
        </a:p>
      </dgm:t>
    </dgm:pt>
    <dgm:pt modelId="{A740719B-5FFB-4754-A68C-4F231A7F4941}" type="pres">
      <dgm:prSet presAssocID="{BAD45476-8C4B-440C-8E96-FAE2434EBBC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F711EE1-3D1C-4990-B9EF-69120A644EB2}" type="pres">
      <dgm:prSet presAssocID="{BAD45476-8C4B-440C-8E96-FAE2434EBBC7}" presName="radial" presStyleCnt="0">
        <dgm:presLayoutVars>
          <dgm:animLvl val="ctr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9EB27A0-1F83-48FD-AFDE-31F90332B949}" type="pres">
      <dgm:prSet presAssocID="{B1724449-B672-4726-AAB2-93E26C7DA2D7}" presName="centerShape" presStyleLbl="vennNode1" presStyleIdx="0" presStyleCnt="6" custScaleX="123943" custScaleY="115695"/>
      <dgm:spPr/>
      <dgm:t>
        <a:bodyPr/>
        <a:lstStyle/>
        <a:p>
          <a:pPr latinLnBrk="1"/>
          <a:endParaRPr lang="ko-KR" altLang="en-US"/>
        </a:p>
      </dgm:t>
    </dgm:pt>
    <dgm:pt modelId="{DB1EF47D-4589-4574-9E3C-599004683989}" type="pres">
      <dgm:prSet presAssocID="{738BA4AA-705B-4650-9A0E-A10DCCE54F09}" presName="node" presStyleLbl="vennNode1" presStyleIdx="1" presStyleCnt="6" custScaleX="110609" custScaleY="106023" custRadScaleRad="89737" custRadScaleInc="17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5407874-9DC0-415F-A460-1B82E18E832E}" type="pres">
      <dgm:prSet presAssocID="{43D72CC3-A489-4474-8CDA-38E9792FB234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E473A06-77D5-45B9-BA57-E5059756F528}" type="pres">
      <dgm:prSet presAssocID="{10AC863B-6ACF-4841-9C82-07005A0B0206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6778617-2F0C-4AE2-B958-6A02694ED29E}" type="pres">
      <dgm:prSet presAssocID="{36EC2989-C8FC-4A82-B329-6A6A869341F9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426EC97-A455-4CBD-9B43-1398AAD5FAA3}" type="pres">
      <dgm:prSet presAssocID="{FE89EF69-02C0-4F63-BBEA-15207D1D9B41}" presName="node" presStyleLbl="vennNode1" presStyleIdx="5" presStyleCnt="6" custRadScaleRad="106174" custRadScaleInc="-227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7CDC1D5-F813-4F79-892D-00D40CF0650F}" type="presOf" srcId="{43D72CC3-A489-4474-8CDA-38E9792FB234}" destId="{35407874-9DC0-415F-A460-1B82E18E832E}" srcOrd="0" destOrd="0" presId="urn:microsoft.com/office/officeart/2005/8/layout/radial3"/>
    <dgm:cxn modelId="{F51447B1-03F3-4432-8AC5-C761B09437EF}" srcId="{B1724449-B672-4726-AAB2-93E26C7DA2D7}" destId="{10AC863B-6ACF-4841-9C82-07005A0B0206}" srcOrd="2" destOrd="0" parTransId="{1E98C824-1A35-42F3-B7C9-76A09A39AA95}" sibTransId="{CEFFB503-F6D8-4C9B-89AC-0DB0BB30A6DF}"/>
    <dgm:cxn modelId="{425FF4FE-0D87-4A91-9678-F4FD8F694464}" type="presOf" srcId="{10AC863B-6ACF-4841-9C82-07005A0B0206}" destId="{6E473A06-77D5-45B9-BA57-E5059756F528}" srcOrd="0" destOrd="0" presId="urn:microsoft.com/office/officeart/2005/8/layout/radial3"/>
    <dgm:cxn modelId="{5815189E-55DA-4AE3-ADE1-6872CC8DDB9E}" srcId="{B1724449-B672-4726-AAB2-93E26C7DA2D7}" destId="{36EC2989-C8FC-4A82-B329-6A6A869341F9}" srcOrd="3" destOrd="0" parTransId="{BCE9CA8C-110C-4AD7-8737-D56978335484}" sibTransId="{5F603F9B-E315-43DF-9DAA-40AE7F85BCD6}"/>
    <dgm:cxn modelId="{47B5DA4E-B5E1-48DB-8B7B-283961CD8054}" srcId="{BAD45476-8C4B-440C-8E96-FAE2434EBBC7}" destId="{B1724449-B672-4726-AAB2-93E26C7DA2D7}" srcOrd="0" destOrd="0" parTransId="{485F0869-F636-47DC-81A9-B451C78BEB01}" sibTransId="{DF9A5407-28A6-4524-9494-5E2730D000A9}"/>
    <dgm:cxn modelId="{C54FE1AD-7224-425F-9DE9-C6006D8736C4}" type="presOf" srcId="{BAD45476-8C4B-440C-8E96-FAE2434EBBC7}" destId="{A740719B-5FFB-4754-A68C-4F231A7F4941}" srcOrd="0" destOrd="0" presId="urn:microsoft.com/office/officeart/2005/8/layout/radial3"/>
    <dgm:cxn modelId="{84F02896-C2C3-4858-BA05-B33225A02928}" srcId="{B1724449-B672-4726-AAB2-93E26C7DA2D7}" destId="{FE89EF69-02C0-4F63-BBEA-15207D1D9B41}" srcOrd="4" destOrd="0" parTransId="{3630466D-1B6E-4DDF-A268-332023269E8F}" sibTransId="{AA96545F-FC5F-4E8A-8FFE-9C6E678FBBB4}"/>
    <dgm:cxn modelId="{1D8E515D-F0BE-44F2-B86C-F7BAB671AE99}" type="presOf" srcId="{B1724449-B672-4726-AAB2-93E26C7DA2D7}" destId="{F9EB27A0-1F83-48FD-AFDE-31F90332B949}" srcOrd="0" destOrd="0" presId="urn:microsoft.com/office/officeart/2005/8/layout/radial3"/>
    <dgm:cxn modelId="{577B279D-B130-4C20-88D2-F93B388042DF}" srcId="{B1724449-B672-4726-AAB2-93E26C7DA2D7}" destId="{738BA4AA-705B-4650-9A0E-A10DCCE54F09}" srcOrd="0" destOrd="0" parTransId="{6644AA83-4BCE-48E2-8670-F05C58B79711}" sibTransId="{377C2895-C60C-4258-A534-BADC02DFD49E}"/>
    <dgm:cxn modelId="{90CB414C-EBB8-42B7-822E-8F17C04BA1AB}" type="presOf" srcId="{FE89EF69-02C0-4F63-BBEA-15207D1D9B41}" destId="{3426EC97-A455-4CBD-9B43-1398AAD5FAA3}" srcOrd="0" destOrd="0" presId="urn:microsoft.com/office/officeart/2005/8/layout/radial3"/>
    <dgm:cxn modelId="{60BBB201-5AF3-4415-A3A4-F58CE70235F5}" type="presOf" srcId="{738BA4AA-705B-4650-9A0E-A10DCCE54F09}" destId="{DB1EF47D-4589-4574-9E3C-599004683989}" srcOrd="0" destOrd="0" presId="urn:microsoft.com/office/officeart/2005/8/layout/radial3"/>
    <dgm:cxn modelId="{13B790C3-4640-47E5-A3A3-D442FAD49DFB}" srcId="{B1724449-B672-4726-AAB2-93E26C7DA2D7}" destId="{43D72CC3-A489-4474-8CDA-38E9792FB234}" srcOrd="1" destOrd="0" parTransId="{6008BEE2-BAD5-4C9C-9393-196CA5B0B7F5}" sibTransId="{28C040EE-1372-47B0-992D-7D7B99A59278}"/>
    <dgm:cxn modelId="{E5BDFF02-B8DE-474C-9706-07A77DECD32A}" type="presOf" srcId="{36EC2989-C8FC-4A82-B329-6A6A869341F9}" destId="{16778617-2F0C-4AE2-B958-6A02694ED29E}" srcOrd="0" destOrd="0" presId="urn:microsoft.com/office/officeart/2005/8/layout/radial3"/>
    <dgm:cxn modelId="{2EE65C11-9001-404B-BABA-629FE8918EE5}" type="presParOf" srcId="{A740719B-5FFB-4754-A68C-4F231A7F4941}" destId="{5F711EE1-3D1C-4990-B9EF-69120A644EB2}" srcOrd="0" destOrd="0" presId="urn:microsoft.com/office/officeart/2005/8/layout/radial3"/>
    <dgm:cxn modelId="{122F2351-9B53-41FD-AD33-72CDE1FBC7CB}" type="presParOf" srcId="{5F711EE1-3D1C-4990-B9EF-69120A644EB2}" destId="{F9EB27A0-1F83-48FD-AFDE-31F90332B949}" srcOrd="0" destOrd="0" presId="urn:microsoft.com/office/officeart/2005/8/layout/radial3"/>
    <dgm:cxn modelId="{44EE5BF2-716B-4B86-8711-5C85E3D99609}" type="presParOf" srcId="{5F711EE1-3D1C-4990-B9EF-69120A644EB2}" destId="{DB1EF47D-4589-4574-9E3C-599004683989}" srcOrd="1" destOrd="0" presId="urn:microsoft.com/office/officeart/2005/8/layout/radial3"/>
    <dgm:cxn modelId="{1A434CAB-32F1-4785-A111-7CFA9DE4812A}" type="presParOf" srcId="{5F711EE1-3D1C-4990-B9EF-69120A644EB2}" destId="{35407874-9DC0-415F-A460-1B82E18E832E}" srcOrd="2" destOrd="0" presId="urn:microsoft.com/office/officeart/2005/8/layout/radial3"/>
    <dgm:cxn modelId="{004A4E11-D24C-4952-8F76-E35893B32724}" type="presParOf" srcId="{5F711EE1-3D1C-4990-B9EF-69120A644EB2}" destId="{6E473A06-77D5-45B9-BA57-E5059756F528}" srcOrd="3" destOrd="0" presId="urn:microsoft.com/office/officeart/2005/8/layout/radial3"/>
    <dgm:cxn modelId="{7CAEFB5A-37FA-4E88-89D5-CEB44F0A8BF0}" type="presParOf" srcId="{5F711EE1-3D1C-4990-B9EF-69120A644EB2}" destId="{16778617-2F0C-4AE2-B958-6A02694ED29E}" srcOrd="4" destOrd="0" presId="urn:microsoft.com/office/officeart/2005/8/layout/radial3"/>
    <dgm:cxn modelId="{0C52AE32-4559-4CA2-AED6-63ECC1C5CB70}" type="presParOf" srcId="{5F711EE1-3D1C-4990-B9EF-69120A644EB2}" destId="{3426EC97-A455-4CBD-9B43-1398AAD5FAA3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B27A0-1F83-48FD-AFDE-31F90332B949}">
      <dsp:nvSpPr>
        <dsp:cNvPr id="0" name=""/>
        <dsp:cNvSpPr/>
      </dsp:nvSpPr>
      <dsp:spPr>
        <a:xfrm>
          <a:off x="620182" y="913464"/>
          <a:ext cx="3080177" cy="287520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100" kern="1200" spc="-100" baseline="0" dirty="0" smtClean="0">
              <a:latin typeface="+mj-ea"/>
              <a:ea typeface="+mj-ea"/>
            </a:rPr>
            <a:t>종합 만족도</a:t>
          </a:r>
          <a:endParaRPr lang="en-US" altLang="ko-KR" sz="3100" kern="1200" spc="-100" baseline="0" dirty="0" smtClean="0">
            <a:latin typeface="+mj-ea"/>
            <a:ea typeface="+mj-ea"/>
          </a:endParaRPr>
        </a:p>
        <a:p>
          <a:pPr lvl="0" algn="ctr" defTabSz="137795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100" kern="1200" dirty="0" smtClean="0">
              <a:latin typeface="+mj-ea"/>
              <a:ea typeface="+mj-ea"/>
            </a:rPr>
            <a:t>75.9</a:t>
          </a:r>
          <a:endParaRPr lang="ko-KR" altLang="en-US" sz="3100" kern="1200" dirty="0">
            <a:latin typeface="+mj-ea"/>
            <a:ea typeface="+mj-ea"/>
          </a:endParaRPr>
        </a:p>
      </dsp:txBody>
      <dsp:txXfrm>
        <a:off x="1071263" y="1334527"/>
        <a:ext cx="2178015" cy="2033075"/>
      </dsp:txXfrm>
    </dsp:sp>
    <dsp:sp modelId="{DB1EF47D-4589-4574-9E3C-599004683989}">
      <dsp:nvSpPr>
        <dsp:cNvPr id="0" name=""/>
        <dsp:cNvSpPr/>
      </dsp:nvSpPr>
      <dsp:spPr>
        <a:xfrm>
          <a:off x="1476333" y="241590"/>
          <a:ext cx="1374403" cy="131741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latin typeface="+mj-ea"/>
              <a:ea typeface="+mj-ea"/>
            </a:rPr>
            <a:t>대학혁신  </a:t>
          </a:r>
          <a:r>
            <a:rPr lang="en-US" altLang="ko-KR" sz="1200" b="1" kern="1200" dirty="0" smtClean="0">
              <a:latin typeface="+mj-ea"/>
              <a:ea typeface="+mj-ea"/>
            </a:rPr>
            <a:t>74.9</a:t>
          </a:r>
          <a:endParaRPr lang="ko-KR" altLang="en-US" sz="1200" b="1" kern="1200" dirty="0">
            <a:latin typeface="+mj-ea"/>
            <a:ea typeface="+mj-ea"/>
          </a:endParaRPr>
        </a:p>
      </dsp:txBody>
      <dsp:txXfrm>
        <a:off x="1677610" y="434521"/>
        <a:ext cx="971849" cy="931556"/>
      </dsp:txXfrm>
    </dsp:sp>
    <dsp:sp modelId="{35407874-9DC0-415F-A460-1B82E18E832E}">
      <dsp:nvSpPr>
        <dsp:cNvPr id="0" name=""/>
        <dsp:cNvSpPr/>
      </dsp:nvSpPr>
      <dsp:spPr>
        <a:xfrm>
          <a:off x="3076545" y="1230191"/>
          <a:ext cx="1242578" cy="124257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latin typeface="+mj-ea"/>
              <a:ea typeface="+mj-ea"/>
            </a:rPr>
            <a:t>대학 인식 </a:t>
          </a:r>
          <a:r>
            <a:rPr lang="en-US" altLang="ko-KR" sz="1200" b="1" kern="1200" dirty="0" smtClean="0">
              <a:latin typeface="+mj-ea"/>
              <a:ea typeface="+mj-ea"/>
            </a:rPr>
            <a:t>75.8</a:t>
          </a:r>
          <a:endParaRPr lang="ko-KR" altLang="en-US" sz="1200" b="1" kern="1200" dirty="0">
            <a:latin typeface="+mj-ea"/>
            <a:ea typeface="+mj-ea"/>
          </a:endParaRPr>
        </a:p>
      </dsp:txBody>
      <dsp:txXfrm>
        <a:off x="3258516" y="1412162"/>
        <a:ext cx="878636" cy="878636"/>
      </dsp:txXfrm>
    </dsp:sp>
    <dsp:sp modelId="{6E473A06-77D5-45B9-BA57-E5059756F528}">
      <dsp:nvSpPr>
        <dsp:cNvPr id="0" name=""/>
        <dsp:cNvSpPr/>
      </dsp:nvSpPr>
      <dsp:spPr>
        <a:xfrm>
          <a:off x="2489248" y="3037705"/>
          <a:ext cx="1242578" cy="124257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latin typeface="+mj-ea"/>
              <a:ea typeface="+mj-ea"/>
            </a:rPr>
            <a:t>교육 만족도 </a:t>
          </a:r>
          <a:r>
            <a:rPr lang="en-US" altLang="ko-KR" sz="1200" b="1" kern="1200" dirty="0" smtClean="0">
              <a:latin typeface="+mj-ea"/>
              <a:ea typeface="+mj-ea"/>
            </a:rPr>
            <a:t>80.1</a:t>
          </a:r>
          <a:endParaRPr lang="ko-KR" altLang="en-US" sz="1200" b="1" kern="1200" dirty="0">
            <a:latin typeface="+mj-ea"/>
            <a:ea typeface="+mj-ea"/>
          </a:endParaRPr>
        </a:p>
      </dsp:txBody>
      <dsp:txXfrm>
        <a:off x="2671219" y="3219676"/>
        <a:ext cx="878636" cy="878636"/>
      </dsp:txXfrm>
    </dsp:sp>
    <dsp:sp modelId="{16778617-2F0C-4AE2-B958-6A02694ED29E}">
      <dsp:nvSpPr>
        <dsp:cNvPr id="0" name=""/>
        <dsp:cNvSpPr/>
      </dsp:nvSpPr>
      <dsp:spPr>
        <a:xfrm>
          <a:off x="588716" y="3037705"/>
          <a:ext cx="1242578" cy="1242578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latin typeface="+mj-ea"/>
              <a:ea typeface="+mj-ea"/>
            </a:rPr>
            <a:t>장학금 제도 </a:t>
          </a:r>
          <a:r>
            <a:rPr lang="en-US" altLang="ko-KR" sz="1200" b="1" kern="1200" dirty="0" smtClean="0">
              <a:latin typeface="+mj-ea"/>
              <a:ea typeface="+mj-ea"/>
            </a:rPr>
            <a:t>72.0</a:t>
          </a:r>
          <a:endParaRPr lang="ko-KR" altLang="en-US" sz="1200" b="1" kern="1200" dirty="0">
            <a:latin typeface="+mj-ea"/>
            <a:ea typeface="+mj-ea"/>
          </a:endParaRPr>
        </a:p>
      </dsp:txBody>
      <dsp:txXfrm>
        <a:off x="770687" y="3219676"/>
        <a:ext cx="878636" cy="878636"/>
      </dsp:txXfrm>
    </dsp:sp>
    <dsp:sp modelId="{3426EC97-A455-4CBD-9B43-1398AAD5FAA3}">
      <dsp:nvSpPr>
        <dsp:cNvPr id="0" name=""/>
        <dsp:cNvSpPr/>
      </dsp:nvSpPr>
      <dsp:spPr>
        <a:xfrm>
          <a:off x="0" y="1246248"/>
          <a:ext cx="1242578" cy="124257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latin typeface="+mj-ea"/>
              <a:ea typeface="+mj-ea"/>
            </a:rPr>
            <a:t>온라인 수업 </a:t>
          </a:r>
          <a:r>
            <a:rPr lang="en-US" altLang="ko-KR" sz="1200" b="1" kern="1200" dirty="0" smtClean="0">
              <a:latin typeface="+mj-ea"/>
              <a:ea typeface="+mj-ea"/>
            </a:rPr>
            <a:t>77.8 </a:t>
          </a:r>
          <a:endParaRPr lang="ko-KR" altLang="en-US" sz="1200" b="1" kern="1200" dirty="0">
            <a:latin typeface="+mj-ea"/>
            <a:ea typeface="+mj-ea"/>
          </a:endParaRPr>
        </a:p>
      </dsp:txBody>
      <dsp:txXfrm>
        <a:off x="181971" y="1428219"/>
        <a:ext cx="878636" cy="878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D0F3C74E-640B-4AB0-937D-2865C239D1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EAF06B7-5922-4315-82B9-8676CAFE29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35E08-6B4B-479B-810D-C28A1B46912D}" type="datetimeFigureOut">
              <a:rPr lang="ko-KR" altLang="en-US" smtClean="0"/>
              <a:t>2023-03-06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7AD00AC-D2CB-4460-BEA7-E2E216C1F5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72CD07B-B34C-44A3-9902-84DACDB21F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BA626-ABB7-4335-A2F8-557EA0AC00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82894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95B53-09E5-4D9B-9251-05F7EF2B6B29}" type="datetimeFigureOut">
              <a:rPr lang="ko-KR" altLang="en-US" smtClean="0"/>
              <a:t>2023-03-06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741363"/>
            <a:ext cx="53467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E97E0-23CB-4899-AB73-1840858872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1705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E97E0-23CB-4899-AB73-184085887238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2113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E97E0-23CB-4899-AB73-184085887238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7480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E97E0-23CB-4899-AB73-184085887238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6862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표지1(보고서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703092F-3C58-44E5-8E3B-38D4A0C842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" y="0"/>
            <a:ext cx="9904066" cy="6858000"/>
          </a:xfrm>
          <a:prstGeom prst="rect">
            <a:avLst/>
          </a:prstGeom>
        </p:spPr>
      </p:pic>
      <p:sp>
        <p:nvSpPr>
          <p:cNvPr id="11" name="사각형: 둥근 위쪽 모서리 10">
            <a:extLst>
              <a:ext uri="{FF2B5EF4-FFF2-40B4-BE49-F238E27FC236}">
                <a16:creationId xmlns:a16="http://schemas.microsoft.com/office/drawing/2014/main" id="{402D5F5E-3B4A-4CC6-BC5A-85E1E9D1C68A}"/>
              </a:ext>
            </a:extLst>
          </p:cNvPr>
          <p:cNvSpPr/>
          <p:nvPr userDrawn="1"/>
        </p:nvSpPr>
        <p:spPr bwMode="auto">
          <a:xfrm>
            <a:off x="3653886" y="980727"/>
            <a:ext cx="2775278" cy="800207"/>
          </a:xfrm>
          <a:prstGeom prst="round2Same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그림 개체 틀 8"/>
          <p:cNvSpPr>
            <a:spLocks noGrp="1"/>
          </p:cNvSpPr>
          <p:nvPr userDrawn="1">
            <p:ph type="pic" sz="quarter" idx="10"/>
          </p:nvPr>
        </p:nvSpPr>
        <p:spPr>
          <a:xfrm>
            <a:off x="1100573" y="548680"/>
            <a:ext cx="2268251" cy="757151"/>
          </a:xfrm>
          <a:prstGeom prst="rect">
            <a:avLst/>
          </a:prstGeom>
        </p:spPr>
        <p:txBody>
          <a:bodyPr anchor="ctr"/>
          <a:lstStyle>
            <a:lvl1pPr marL="0" indent="0" algn="ctr" latinLnBrk="0">
              <a:buNone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13" name="부제목 2">
            <a:extLst>
              <a:ext uri="{FF2B5EF4-FFF2-40B4-BE49-F238E27FC236}">
                <a16:creationId xmlns:a16="http://schemas.microsoft.com/office/drawing/2014/main" id="{13B3D33F-1067-4EB0-BDC9-949B06599E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0572" y="5939988"/>
            <a:ext cx="1963999" cy="369332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marL="0" indent="0" algn="l" latinLnBrk="0">
              <a:buNone/>
              <a:defRPr sz="1800" b="1" cap="none" spc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날짜 편집</a:t>
            </a:r>
          </a:p>
        </p:txBody>
      </p:sp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1100573" y="1340768"/>
            <a:ext cx="7704855" cy="912688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lvl1pPr algn="l" latinLnBrk="0">
              <a:defRPr sz="4000" b="0" cap="all" spc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r>
              <a:rPr lang="ko-KR" altLang="en-US" dirty="0"/>
              <a:t>마스터 제목 편집</a:t>
            </a:r>
          </a:p>
        </p:txBody>
      </p:sp>
    </p:spTree>
    <p:extLst>
      <p:ext uri="{BB962C8B-B14F-4D97-AF65-F5344CB8AC3E}">
        <p14:creationId xmlns:p14="http://schemas.microsoft.com/office/powerpoint/2010/main" val="298699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3(보고서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657C35B8-901F-4924-8093-6B04654DA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1899" cy="6858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AAC671D-C133-4100-A4CF-6CD0D4A27E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18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11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5DA0B5CD-2989-477B-8816-059071A403F5}"/>
              </a:ext>
            </a:extLst>
          </p:cNvPr>
          <p:cNvGrpSpPr/>
          <p:nvPr userDrawn="1"/>
        </p:nvGrpSpPr>
        <p:grpSpPr>
          <a:xfrm>
            <a:off x="-1" y="0"/>
            <a:ext cx="4281900" cy="6858000"/>
            <a:chOff x="-1" y="0"/>
            <a:chExt cx="4281900" cy="6858000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C196D168-BCA5-49F2-ABFE-E5CC59B643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281899" cy="6858000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0B8D00C1-F614-47B0-9182-D34E932A68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4281899" cy="6858000"/>
            </a:xfrm>
            <a:prstGeom prst="rect">
              <a:avLst/>
            </a:prstGeom>
          </p:spPr>
        </p:pic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B26C5BE2-850C-47FA-9913-653B05AE00AC}"/>
              </a:ext>
            </a:extLst>
          </p:cNvPr>
          <p:cNvGrpSpPr/>
          <p:nvPr userDrawn="1"/>
        </p:nvGrpSpPr>
        <p:grpSpPr>
          <a:xfrm rot="10800000">
            <a:off x="5631640" y="0"/>
            <a:ext cx="4281900" cy="6858000"/>
            <a:chOff x="-1" y="0"/>
            <a:chExt cx="4281900" cy="6858000"/>
          </a:xfrm>
        </p:grpSpPr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959845F5-8DBD-455C-BE85-DE057896CA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281899" cy="6858000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2CC4688E-224B-4473-9CA5-B2360EBD04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4281899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166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본문(분할선 있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01970" y="6458501"/>
            <a:ext cx="502061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latinLnBrk="0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‹#›</a:t>
            </a:fld>
            <a:r>
              <a:rPr lang="en-US" altLang="ko-KR"/>
              <a:t>-</a:t>
            </a:r>
            <a:endParaRPr lang="ko-KR" altLang="en-US" dirty="0"/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0" y="549000"/>
            <a:ext cx="9906000" cy="0"/>
          </a:xfrm>
          <a:prstGeom prst="line">
            <a:avLst/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0" y="6309000"/>
            <a:ext cx="9906000" cy="0"/>
          </a:xfrm>
          <a:prstGeom prst="line">
            <a:avLst/>
          </a:prstGeom>
          <a:ln w="254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6393160" y="240903"/>
            <a:ext cx="29868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r" latinLnBrk="0">
              <a:buNone/>
              <a:defRPr sz="1400" b="1" i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절 제목 편집</a:t>
            </a:r>
          </a:p>
        </p:txBody>
      </p:sp>
      <p:sp>
        <p:nvSpPr>
          <p:cNvPr id="13" name="제목 1"/>
          <p:cNvSpPr>
            <a:spLocks noGrp="1"/>
          </p:cNvSpPr>
          <p:nvPr>
            <p:ph type="title" hasCustomPrompt="1"/>
          </p:nvPr>
        </p:nvSpPr>
        <p:spPr>
          <a:xfrm>
            <a:off x="522348" y="179348"/>
            <a:ext cx="4430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latinLnBrk="0">
              <a:defRPr sz="18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/>
              <a:t>장 제목 편집</a:t>
            </a:r>
          </a:p>
        </p:txBody>
      </p:sp>
      <p:sp>
        <p:nvSpPr>
          <p:cNvPr id="14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523875" y="655611"/>
            <a:ext cx="8858250" cy="901182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 lIns="180000" tIns="36000" rIns="180000" bIns="36000" anchor="ctr" anchorCtr="0"/>
          <a:lstStyle>
            <a:lvl1pPr marL="0" indent="0" algn="ctr" latinLnBrk="0">
              <a:spcBef>
                <a:spcPts val="0"/>
              </a:spcBef>
              <a:buNone/>
              <a:defRPr sz="1400" b="1">
                <a:latin typeface="+mn-ea"/>
                <a:ea typeface="+mn-ea"/>
              </a:defRPr>
            </a:lvl1pPr>
          </a:lstStyle>
          <a:p>
            <a:pPr lvl="0"/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76872197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75">
          <p15:clr>
            <a:srgbClr val="FBAE40"/>
          </p15:clr>
        </p15:guide>
        <p15:guide id="3" pos="3120">
          <p15:clr>
            <a:srgbClr val="FBAE40"/>
          </p15:clr>
        </p15:guide>
        <p15:guide id="4" pos="3188">
          <p15:clr>
            <a:srgbClr val="FBAE40"/>
          </p15:clr>
        </p15:guide>
        <p15:guide id="5" pos="30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본문(분할선 있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01970" y="6458501"/>
            <a:ext cx="502061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latinLnBrk="0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‹#›</a:t>
            </a:fld>
            <a:r>
              <a:rPr lang="en-US" altLang="ko-KR"/>
              <a:t>-</a:t>
            </a:r>
            <a:endParaRPr lang="ko-KR" altLang="en-US" dirty="0"/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0" y="548680"/>
            <a:ext cx="9906000" cy="0"/>
          </a:xfrm>
          <a:prstGeom prst="line">
            <a:avLst/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0" y="6309000"/>
            <a:ext cx="9906000" cy="0"/>
          </a:xfrm>
          <a:prstGeom prst="line">
            <a:avLst/>
          </a:prstGeom>
          <a:ln w="254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6393160" y="240903"/>
            <a:ext cx="29868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r" latinLnBrk="0">
              <a:buNone/>
              <a:defRPr sz="1400" b="1" i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절 제목 편집</a:t>
            </a:r>
          </a:p>
        </p:txBody>
      </p:sp>
      <p:sp>
        <p:nvSpPr>
          <p:cNvPr id="13" name="제목 1"/>
          <p:cNvSpPr>
            <a:spLocks noGrp="1"/>
          </p:cNvSpPr>
          <p:nvPr>
            <p:ph type="title" hasCustomPrompt="1"/>
          </p:nvPr>
        </p:nvSpPr>
        <p:spPr>
          <a:xfrm>
            <a:off x="522349" y="179348"/>
            <a:ext cx="4430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latinLnBrk="0">
              <a:defRPr sz="18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/>
              <a:t>장 제목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522347" y="655610"/>
            <a:ext cx="8859777" cy="1011825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 lIns="360000" tIns="36000" rIns="360000" bIns="36000" anchor="ctr" anchorCtr="0"/>
          <a:lstStyle>
            <a:lvl1pPr marL="0" indent="0" algn="ctr" latinLnBrk="0">
              <a:buNone/>
              <a:defRPr sz="1400" b="1">
                <a:latin typeface="+mn-ea"/>
                <a:ea typeface="+mn-ea"/>
              </a:defRPr>
            </a:lvl1pPr>
          </a:lstStyle>
          <a:p>
            <a:pPr lvl="0"/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3745960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75">
          <p15:clr>
            <a:srgbClr val="FBAE40"/>
          </p15:clr>
        </p15:guide>
        <p15:guide id="3" pos="3120">
          <p15:clr>
            <a:srgbClr val="FBAE40"/>
          </p15:clr>
        </p15:guide>
        <p15:guide id="4" pos="3188">
          <p15:clr>
            <a:srgbClr val="FBAE40"/>
          </p15:clr>
        </p15:guide>
        <p15:guide id="5" pos="30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본문(분할선 있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01970" y="6458501"/>
            <a:ext cx="502061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latinLnBrk="0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‹#›</a:t>
            </a:fld>
            <a:r>
              <a:rPr lang="en-US" altLang="ko-KR"/>
              <a:t>-</a:t>
            </a:r>
            <a:endParaRPr lang="ko-KR" altLang="en-US" dirty="0"/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0" y="548680"/>
            <a:ext cx="9906000" cy="0"/>
          </a:xfrm>
          <a:prstGeom prst="line">
            <a:avLst/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0" y="6309000"/>
            <a:ext cx="9906000" cy="0"/>
          </a:xfrm>
          <a:prstGeom prst="line">
            <a:avLst/>
          </a:prstGeom>
          <a:ln w="254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6429164" y="240903"/>
            <a:ext cx="29508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r" latinLnBrk="0">
              <a:buNone/>
              <a:defRPr sz="1400" b="1" i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절 제목 편집</a:t>
            </a:r>
          </a:p>
        </p:txBody>
      </p:sp>
      <p:sp>
        <p:nvSpPr>
          <p:cNvPr id="13" name="제목 1"/>
          <p:cNvSpPr>
            <a:spLocks noGrp="1"/>
          </p:cNvSpPr>
          <p:nvPr>
            <p:ph type="title" hasCustomPrompt="1"/>
          </p:nvPr>
        </p:nvSpPr>
        <p:spPr>
          <a:xfrm>
            <a:off x="522347" y="179348"/>
            <a:ext cx="44306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latinLnBrk="0">
              <a:defRPr sz="18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/>
              <a:t>장 제목 편집</a:t>
            </a:r>
          </a:p>
        </p:txBody>
      </p:sp>
      <p:pic>
        <p:nvPicPr>
          <p:cNvPr id="8" name="_x132815736" descr="EMB00000a6c0b9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6" y="6398562"/>
            <a:ext cx="161925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1832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75">
          <p15:clr>
            <a:srgbClr val="FBAE40"/>
          </p15:clr>
        </p15:guide>
        <p15:guide id="3" pos="3120">
          <p15:clr>
            <a:srgbClr val="FBAE40"/>
          </p15:clr>
        </p15:guide>
        <p15:guide id="4" pos="3188">
          <p15:clr>
            <a:srgbClr val="FBAE40"/>
          </p15:clr>
        </p15:guide>
        <p15:guide id="5" pos="30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본문(빈 화면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2E5E020-CAC7-4BE2-9DDE-251B0D1713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3"/>
            <a:ext cx="2144688" cy="2044547"/>
          </a:xfrm>
          <a:prstGeom prst="rect">
            <a:avLst/>
          </a:prstGeom>
        </p:spPr>
      </p:pic>
      <p:cxnSp>
        <p:nvCxnSpPr>
          <p:cNvPr id="12" name="직선 연결선 11"/>
          <p:cNvCxnSpPr>
            <a:cxnSpLocks/>
          </p:cNvCxnSpPr>
          <p:nvPr userDrawn="1"/>
        </p:nvCxnSpPr>
        <p:spPr>
          <a:xfrm>
            <a:off x="596517" y="641069"/>
            <a:ext cx="8892484" cy="0"/>
          </a:xfrm>
          <a:prstGeom prst="line">
            <a:avLst/>
          </a:prstGeom>
          <a:ln w="254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417002" y="6381328"/>
            <a:ext cx="9071999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제목 1"/>
          <p:cNvSpPr>
            <a:spLocks noGrp="1"/>
          </p:cNvSpPr>
          <p:nvPr>
            <p:ph type="title" hasCustomPrompt="1"/>
          </p:nvPr>
        </p:nvSpPr>
        <p:spPr>
          <a:xfrm>
            <a:off x="668525" y="179348"/>
            <a:ext cx="146546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latinLnBrk="0">
              <a:defRPr sz="1800" b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r>
              <a:rPr lang="ko-KR" altLang="en-US" dirty="0"/>
              <a:t>장 제목 편집</a:t>
            </a:r>
          </a:p>
        </p:txBody>
      </p:sp>
      <p:sp>
        <p:nvSpPr>
          <p:cNvPr id="16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7650573" y="312911"/>
            <a:ext cx="18346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r" latinLnBrk="0">
              <a:buNone/>
              <a:defRPr sz="1400" b="1" i="0" spc="-15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절 제목 편집</a:t>
            </a:r>
          </a:p>
        </p:txBody>
      </p:sp>
      <p:sp>
        <p:nvSpPr>
          <p:cNvPr id="1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01970" y="6458501"/>
            <a:ext cx="502061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latinLnBrk="0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‹#›</a:t>
            </a:fld>
            <a:r>
              <a:rPr lang="en-US" altLang="ko-KR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252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3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8" r:id="rId2"/>
    <p:sldLayoutId id="2147483655" r:id="rId3"/>
    <p:sldLayoutId id="2147483675" r:id="rId4"/>
    <p:sldLayoutId id="2147483674" r:id="rId5"/>
    <p:sldLayoutId id="2147483676" r:id="rId6"/>
    <p:sldLayoutId id="2147483677" r:id="rId7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3906" userDrawn="1">
          <p15:clr>
            <a:srgbClr val="F26B43"/>
          </p15:clr>
        </p15:guide>
        <p15:guide id="6" orient="horz" pos="414" userDrawn="1">
          <p15:clr>
            <a:srgbClr val="F26B43"/>
          </p15:clr>
        </p15:guide>
        <p15:guide id="7" pos="330" userDrawn="1">
          <p15:clr>
            <a:srgbClr val="F26B43"/>
          </p15:clr>
        </p15:guide>
        <p15:guide id="8" pos="5910" userDrawn="1">
          <p15:clr>
            <a:srgbClr val="F26B43"/>
          </p15:clr>
        </p15:guide>
        <p15:guide id="9" pos="5978" userDrawn="1">
          <p15:clr>
            <a:srgbClr val="F26B43"/>
          </p15:clr>
        </p15:guide>
        <p15:guide id="11" pos="2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1100573" y="1340769"/>
            <a:ext cx="8136904" cy="912688"/>
          </a:xfrm>
        </p:spPr>
        <p:txBody>
          <a:bodyPr>
            <a:normAutofit/>
          </a:bodyPr>
          <a:lstStyle/>
          <a:p>
            <a:r>
              <a:rPr lang="en-US" altLang="ko-KR" sz="3199" spc="-150" dirty="0" smtClean="0"/>
              <a:t>2022</a:t>
            </a:r>
            <a:r>
              <a:rPr lang="ko-KR" altLang="en-US" sz="3199" spc="-150" dirty="0" smtClean="0"/>
              <a:t>학년도 </a:t>
            </a:r>
            <a:r>
              <a:rPr lang="ko-KR" altLang="en-US" sz="3199" spc="-150" dirty="0" err="1"/>
              <a:t>신한대학교</a:t>
            </a:r>
            <a:r>
              <a:rPr lang="ko-KR" altLang="en-US" sz="3199" spc="-150" dirty="0"/>
              <a:t> </a:t>
            </a:r>
            <a:r>
              <a:rPr lang="ko-KR" altLang="en-US" sz="3199" spc="-150" dirty="0" smtClean="0"/>
              <a:t>학부모 </a:t>
            </a:r>
            <a:r>
              <a:rPr lang="ko-KR" altLang="en-US" sz="3199" spc="-150" dirty="0"/>
              <a:t>만족도 조사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89D4BA50-B8EB-4318-B606-016CB8F0F4F3}"/>
              </a:ext>
            </a:extLst>
          </p:cNvPr>
          <p:cNvSpPr txBox="1">
            <a:spLocks/>
          </p:cNvSpPr>
          <p:nvPr/>
        </p:nvSpPr>
        <p:spPr>
          <a:xfrm>
            <a:off x="1100573" y="2096853"/>
            <a:ext cx="5796644" cy="717337"/>
          </a:xfrm>
          <a:prstGeom prst="rect">
            <a:avLst/>
          </a:prstGeom>
        </p:spPr>
        <p:txBody>
          <a:bodyPr wrap="square" anchor="t" anchorCtr="0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cap="all" spc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defRPr>
            </a:lvl1pPr>
          </a:lstStyle>
          <a:p>
            <a:pPr algn="l"/>
            <a:endParaRPr lang="en-US" altLang="ko-KR" sz="2799" b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ko-KR" altLang="en-US" sz="38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결과보고서</a:t>
            </a:r>
            <a:endParaRPr lang="ko-KR" altLang="en-US" sz="38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5752DFE-288F-4E92-B23D-1F93856D8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336" y="6201308"/>
            <a:ext cx="1657240" cy="418617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C7083379-3103-4ED5-84F4-2E0FD1B98396}"/>
              </a:ext>
            </a:extLst>
          </p:cNvPr>
          <p:cNvSpPr/>
          <p:nvPr/>
        </p:nvSpPr>
        <p:spPr bwMode="auto">
          <a:xfrm flipH="1">
            <a:off x="1009133" y="1592796"/>
            <a:ext cx="45719" cy="12213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부제목 6">
            <a:extLst>
              <a:ext uri="{FF2B5EF4-FFF2-40B4-BE49-F238E27FC236}">
                <a16:creationId xmlns:a16="http://schemas.microsoft.com/office/drawing/2014/main" id="{76CC6ECD-6608-4F4F-BBA1-1399412A1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2684" y="6225950"/>
            <a:ext cx="1186543" cy="369332"/>
          </a:xfrm>
        </p:spPr>
        <p:txBody>
          <a:bodyPr/>
          <a:lstStyle/>
          <a:p>
            <a:r>
              <a:rPr lang="en-US" altLang="ko-KR" dirty="0" smtClean="0"/>
              <a:t>2023. 03.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596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668524" y="179348"/>
            <a:ext cx="16921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tx1"/>
                </a:solidFill>
                <a:latin typeface="+mn-ea"/>
                <a:ea typeface="+mn-ea"/>
              </a:rPr>
              <a:t>5. 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  <a:ea typeface="+mn-ea"/>
              </a:rPr>
              <a:t>응답자 현황</a:t>
            </a: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9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611541" y="776980"/>
            <a:ext cx="8856000" cy="39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 smtClean="0">
                <a:latin typeface="+mn-ea"/>
              </a:rPr>
              <a:t>대상별</a:t>
            </a:r>
            <a:r>
              <a:rPr lang="ko-KR" altLang="en-US" sz="1400" b="1" dirty="0" smtClean="0">
                <a:latin typeface="+mn-ea"/>
              </a:rPr>
              <a:t> 응답자 현황 </a:t>
            </a:r>
            <a:endParaRPr lang="ko-KR" altLang="en-US" sz="1400" b="1" dirty="0">
              <a:latin typeface="+mn-ea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926259"/>
              </p:ext>
            </p:extLst>
          </p:nvPr>
        </p:nvGraphicFramePr>
        <p:xfrm>
          <a:off x="612666" y="1442094"/>
          <a:ext cx="4340334" cy="48431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1962">
                  <a:extLst>
                    <a:ext uri="{9D8B030D-6E8A-4147-A177-3AD203B41FA5}">
                      <a16:colId xmlns:a16="http://schemas.microsoft.com/office/drawing/2014/main" val="1831972417"/>
                    </a:ext>
                  </a:extLst>
                </a:gridCol>
                <a:gridCol w="1674186">
                  <a:extLst>
                    <a:ext uri="{9D8B030D-6E8A-4147-A177-3AD203B41FA5}">
                      <a16:colId xmlns:a16="http://schemas.microsoft.com/office/drawing/2014/main" val="325178356"/>
                    </a:ext>
                  </a:extLst>
                </a:gridCol>
                <a:gridCol w="837093">
                  <a:extLst>
                    <a:ext uri="{9D8B030D-6E8A-4147-A177-3AD203B41FA5}">
                      <a16:colId xmlns:a16="http://schemas.microsoft.com/office/drawing/2014/main" val="1264672517"/>
                    </a:ext>
                  </a:extLst>
                </a:gridCol>
                <a:gridCol w="837093">
                  <a:extLst>
                    <a:ext uri="{9D8B030D-6E8A-4147-A177-3AD203B41FA5}">
                      <a16:colId xmlns:a16="http://schemas.microsoft.com/office/drawing/2014/main" val="3067081256"/>
                    </a:ext>
                  </a:extLst>
                </a:gridCol>
              </a:tblGrid>
              <a:tr h="324564">
                <a:tc gridSpan="2"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11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구분</a:t>
                      </a:r>
                      <a:endParaRPr lang="ko-KR" altLang="en-US" sz="11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09" marR="2509" marT="2509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endParaRPr lang="ko-KR" altLang="en-US" sz="11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09" marR="2509" marT="250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11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사례 수</a:t>
                      </a:r>
                      <a:r>
                        <a:rPr lang="en-US" altLang="ko-KR" sz="11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1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건</a:t>
                      </a:r>
                      <a:r>
                        <a:rPr lang="en-US" altLang="ko-KR" sz="11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2509" marR="2509" marT="2509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11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비율</a:t>
                      </a:r>
                      <a:r>
                        <a:rPr lang="en-US" altLang="ko-KR" sz="11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</a:p>
                  </a:txBody>
                  <a:tcPr marL="2509" marR="2509" marT="2509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520297"/>
                  </a:ext>
                </a:extLst>
              </a:tr>
              <a:tr h="23782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전체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35" marR="4035" marT="403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ko-KR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226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100.0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848702"/>
                  </a:ext>
                </a:extLst>
              </a:tr>
              <a:tr h="23782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ko-KR" altLang="en-US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자녀 성별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35" marR="4035" marT="403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남성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38.9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898878"/>
                  </a:ext>
                </a:extLst>
              </a:tr>
              <a:tr h="237820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35" marR="4035" marT="403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여성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61.1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517601"/>
                  </a:ext>
                </a:extLst>
              </a:tr>
              <a:tr h="237820">
                <a:tc rowSpan="4">
                  <a:txBody>
                    <a:bodyPr/>
                    <a:lstStyle/>
                    <a:p>
                      <a:pPr algn="ctr" fontAlgn="t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자녀 학년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35" marR="4035" marT="403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222581"/>
                  </a:ext>
                </a:extLst>
              </a:tr>
              <a:tr h="2378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56.2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165358"/>
                  </a:ext>
                </a:extLst>
              </a:tr>
              <a:tr h="2378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354948"/>
                  </a:ext>
                </a:extLst>
              </a:tr>
              <a:tr h="2378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35.8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766269"/>
                  </a:ext>
                </a:extLst>
              </a:tr>
              <a:tr h="237820">
                <a:tc rowSpan="6">
                  <a:txBody>
                    <a:bodyPr/>
                    <a:lstStyle/>
                    <a:p>
                      <a:pPr algn="ctr" fontAlgn="t"/>
                      <a:r>
                        <a:rPr lang="ko-KR" altLang="en-US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자녀 단과대학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35" marR="4035" marT="403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사회과학대학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18.1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44622"/>
                  </a:ext>
                </a:extLst>
              </a:tr>
              <a:tr h="2378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글로벌비즈니스대학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12.8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503217"/>
                  </a:ext>
                </a:extLst>
              </a:tr>
              <a:tr h="2378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바이오생태보건대학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31.0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434024"/>
                  </a:ext>
                </a:extLst>
              </a:tr>
              <a:tr h="2378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간호대학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12.8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67590"/>
                  </a:ext>
                </a:extLst>
              </a:tr>
              <a:tr h="2378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과학기술융합대학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14.6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694626"/>
                  </a:ext>
                </a:extLst>
              </a:tr>
              <a:tr h="2378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디자인예술대학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10.6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889420"/>
                  </a:ext>
                </a:extLst>
              </a:tr>
              <a:tr h="237820">
                <a:tc rowSpan="6">
                  <a:txBody>
                    <a:bodyPr/>
                    <a:lstStyle/>
                    <a:p>
                      <a:pPr algn="ctr" fontAlgn="t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자녀 전공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35" marR="4035" marT="403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행정학과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0.9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390852"/>
                  </a:ext>
                </a:extLst>
              </a:tr>
              <a:tr h="237820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35" marR="4035" marT="403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토지행정학과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4.0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755461"/>
                  </a:ext>
                </a:extLst>
              </a:tr>
              <a:tr h="237820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35" marR="4035" marT="403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유아교육과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746780"/>
                  </a:ext>
                </a:extLst>
              </a:tr>
              <a:tr h="237820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35" marR="4035" marT="403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사회복지학과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8.4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215756"/>
                  </a:ext>
                </a:extLst>
              </a:tr>
              <a:tr h="237820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35" marR="4035" marT="403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미디어언론학과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34969"/>
                  </a:ext>
                </a:extLst>
              </a:tr>
              <a:tr h="237820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35" marR="4035" marT="403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글로벌통상경영학과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4.0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218249"/>
                  </a:ext>
                </a:extLst>
              </a:tr>
            </a:tbl>
          </a:graphicData>
        </a:graphic>
      </p:graphicFrame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810450"/>
              </p:ext>
            </p:extLst>
          </p:nvPr>
        </p:nvGraphicFramePr>
        <p:xfrm>
          <a:off x="5127207" y="1445963"/>
          <a:ext cx="4340334" cy="48392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7093">
                  <a:extLst>
                    <a:ext uri="{9D8B030D-6E8A-4147-A177-3AD203B41FA5}">
                      <a16:colId xmlns:a16="http://schemas.microsoft.com/office/drawing/2014/main" val="1831972417"/>
                    </a:ext>
                  </a:extLst>
                </a:gridCol>
                <a:gridCol w="1829055">
                  <a:extLst>
                    <a:ext uri="{9D8B030D-6E8A-4147-A177-3AD203B41FA5}">
                      <a16:colId xmlns:a16="http://schemas.microsoft.com/office/drawing/2014/main" val="325178356"/>
                    </a:ext>
                  </a:extLst>
                </a:gridCol>
                <a:gridCol w="837093">
                  <a:extLst>
                    <a:ext uri="{9D8B030D-6E8A-4147-A177-3AD203B41FA5}">
                      <a16:colId xmlns:a16="http://schemas.microsoft.com/office/drawing/2014/main" val="1264672517"/>
                    </a:ext>
                  </a:extLst>
                </a:gridCol>
                <a:gridCol w="837093">
                  <a:extLst>
                    <a:ext uri="{9D8B030D-6E8A-4147-A177-3AD203B41FA5}">
                      <a16:colId xmlns:a16="http://schemas.microsoft.com/office/drawing/2014/main" val="3067081256"/>
                    </a:ext>
                  </a:extLst>
                </a:gridCol>
              </a:tblGrid>
              <a:tr h="315222">
                <a:tc gridSpan="2"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11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구분</a:t>
                      </a:r>
                      <a:endParaRPr lang="ko-KR" altLang="en-US" sz="11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09" marR="2509" marT="2509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endParaRPr lang="ko-KR" altLang="en-US" sz="11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09" marR="2509" marT="250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11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사례 수</a:t>
                      </a:r>
                      <a:r>
                        <a:rPr lang="en-US" altLang="ko-KR" sz="11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1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건</a:t>
                      </a:r>
                      <a:r>
                        <a:rPr lang="en-US" altLang="ko-KR" sz="11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2509" marR="2509" marT="2509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11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비율</a:t>
                      </a:r>
                      <a:r>
                        <a:rPr lang="en-US" altLang="ko-KR" sz="11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</a:p>
                  </a:txBody>
                  <a:tcPr marL="2509" marR="2509" marT="2509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520297"/>
                  </a:ext>
                </a:extLst>
              </a:tr>
              <a:tr h="174002">
                <a:tc rowSpan="26"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11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자녀 전공</a:t>
                      </a:r>
                      <a:endParaRPr lang="en-US" altLang="ko-KR" sz="11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09" marR="2509" marT="2509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글로벌관광경영학과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6.6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288671"/>
                  </a:ext>
                </a:extLst>
              </a:tr>
              <a:tr h="174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국제어학과</a:t>
                      </a:r>
                      <a:endParaRPr lang="ko-KR" alt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748711"/>
                  </a:ext>
                </a:extLst>
              </a:tr>
              <a:tr h="174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식품조리과학부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576943"/>
                  </a:ext>
                </a:extLst>
              </a:tr>
              <a:tr h="174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식품영양학전공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050964"/>
                  </a:ext>
                </a:extLst>
              </a:tr>
              <a:tr h="174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외식조리전공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213336"/>
                  </a:ext>
                </a:extLst>
              </a:tr>
              <a:tr h="174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임상병리학과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9.3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084476"/>
                  </a:ext>
                </a:extLst>
              </a:tr>
              <a:tr h="174002">
                <a:tc vMerge="1"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endParaRPr lang="en-US" altLang="ko-KR" sz="11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09" marR="2509" marT="2509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방사선학과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4.9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608151"/>
                  </a:ext>
                </a:extLst>
              </a:tr>
              <a:tr h="174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치기공학과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5.8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570653"/>
                  </a:ext>
                </a:extLst>
              </a:tr>
              <a:tr h="174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치위생학과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0.9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085926"/>
                  </a:ext>
                </a:extLst>
              </a:tr>
              <a:tr h="174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뷰티헬스전공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0.4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601275"/>
                  </a:ext>
                </a:extLst>
              </a:tr>
              <a:tr h="174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안경광학전공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3.1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534137"/>
                  </a:ext>
                </a:extLst>
              </a:tr>
              <a:tr h="174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간호학과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12.8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641461"/>
                  </a:ext>
                </a:extLst>
              </a:tr>
              <a:tr h="174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에너지환경공학과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246107"/>
                  </a:ext>
                </a:extLst>
              </a:tr>
              <a:tr h="174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IT</a:t>
                      </a:r>
                      <a:r>
                        <a:rPr lang="ko-KR" alt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융합공학부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3.5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651903"/>
                  </a:ext>
                </a:extLst>
              </a:tr>
              <a:tr h="174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전자공학전공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7917"/>
                  </a:ext>
                </a:extLst>
              </a:tr>
              <a:tr h="174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컴퓨터공학전공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0.9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37692"/>
                  </a:ext>
                </a:extLst>
              </a:tr>
              <a:tr h="174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섬유소재공학과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0.9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017999"/>
                  </a:ext>
                </a:extLst>
              </a:tr>
              <a:tr h="174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기계자동차융합공학과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3.5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900346"/>
                  </a:ext>
                </a:extLst>
              </a:tr>
              <a:tr h="1740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사이버드론봇군사학과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517917"/>
                  </a:ext>
                </a:extLst>
              </a:tr>
              <a:tr h="174002">
                <a:tc vMerge="1"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endParaRPr lang="en-US" altLang="ko-KR" sz="11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09" marR="2509" marT="2509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공연예술전공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4.0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409885"/>
                  </a:ext>
                </a:extLst>
              </a:tr>
              <a:tr h="174002">
                <a:tc vMerge="1"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endParaRPr lang="en-US" altLang="ko-KR" sz="11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09" marR="2509" marT="2509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태권도교육융합전공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0.9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077854"/>
                  </a:ext>
                </a:extLst>
              </a:tr>
              <a:tr h="174002">
                <a:tc vMerge="1"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endParaRPr lang="en-US" altLang="ko-KR" sz="11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09" marR="2509" marT="2509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모델콘텐츠전공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0.9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039899"/>
                  </a:ext>
                </a:extLst>
              </a:tr>
              <a:tr h="174002">
                <a:tc vMerge="1"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endParaRPr lang="en-US" altLang="ko-KR" sz="11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09" marR="2509" marT="2509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디자인학부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072712"/>
                  </a:ext>
                </a:extLst>
              </a:tr>
              <a:tr h="174002">
                <a:tc vMerge="1"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endParaRPr lang="en-US" altLang="ko-KR" sz="11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09" marR="2509" marT="2509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산업디잔인학부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0.4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085550"/>
                  </a:ext>
                </a:extLst>
              </a:tr>
              <a:tr h="174002">
                <a:tc vMerge="1"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endParaRPr lang="en-US" altLang="ko-KR" sz="11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09" marR="2509" marT="2509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패션디자인전공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75168"/>
                  </a:ext>
                </a:extLst>
              </a:tr>
              <a:tr h="174002">
                <a:tc vMerge="1"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endParaRPr lang="en-US" altLang="ko-KR" sz="11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09" marR="2509" marT="2509" marB="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공간디자인전공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0.9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177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85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/>
          </p:nvPr>
        </p:nvGraphicFramePr>
        <p:xfrm>
          <a:off x="2626917" y="2242592"/>
          <a:ext cx="6341349" cy="1720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3278973690"/>
                    </a:ext>
                  </a:extLst>
                </a:gridCol>
                <a:gridCol w="3749061">
                  <a:extLst>
                    <a:ext uri="{9D8B030D-6E8A-4147-A177-3AD203B41FA5}">
                      <a16:colId xmlns:a16="http://schemas.microsoft.com/office/drawing/2014/main" val="3380946058"/>
                    </a:ext>
                  </a:extLst>
                </a:gridCol>
              </a:tblGrid>
              <a:tr h="172042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Ⅱ. </a:t>
                      </a:r>
                      <a:r>
                        <a:rPr lang="ko-KR" altLang="en-US" sz="2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종합평가</a:t>
                      </a:r>
                      <a:endParaRPr lang="ko-KR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269875" latinLnBrk="1">
                        <a:spcAft>
                          <a:spcPts val="1200"/>
                        </a:spcAft>
                        <a:buAutoNum type="arabicPeriod"/>
                      </a:pPr>
                      <a:endParaRPr lang="en-US" altLang="ko-K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11884"/>
                  </a:ext>
                </a:extLst>
              </a:tr>
            </a:tbl>
          </a:graphicData>
        </a:graphic>
      </p:graphicFrame>
      <p:sp>
        <p:nvSpPr>
          <p:cNvPr id="2" name="직사각형 1"/>
          <p:cNvSpPr/>
          <p:nvPr/>
        </p:nvSpPr>
        <p:spPr>
          <a:xfrm>
            <a:off x="5961112" y="2242592"/>
            <a:ext cx="30243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spcAft>
                <a:spcPts val="1200"/>
              </a:spcAft>
              <a:buAutoNum type="arabicPeriod"/>
            </a:pPr>
            <a:r>
              <a:rPr lang="ko-KR" altLang="en-US" sz="1600" b="1" dirty="0" smtClean="0"/>
              <a:t>종합 만족도</a:t>
            </a:r>
            <a:endParaRPr lang="en-US" altLang="ko-KR" sz="1600" b="1" dirty="0" smtClean="0"/>
          </a:p>
          <a:p>
            <a:pPr marL="269875" indent="-269875">
              <a:spcAft>
                <a:spcPts val="1200"/>
              </a:spcAft>
              <a:buAutoNum type="arabicPeriod"/>
            </a:pPr>
            <a:r>
              <a:rPr lang="ko-KR" altLang="en-US" sz="1600" b="1" dirty="0" smtClean="0"/>
              <a:t>속성별 만족도</a:t>
            </a:r>
            <a:endParaRPr lang="en-US" altLang="ko-KR" sz="1600" b="1" dirty="0" smtClean="0"/>
          </a:p>
          <a:p>
            <a:pPr marL="269875" indent="-269875">
              <a:spcAft>
                <a:spcPts val="1200"/>
              </a:spcAft>
              <a:buAutoNum type="arabicPeriod"/>
            </a:pPr>
            <a:r>
              <a:rPr lang="ko-KR" altLang="en-US" sz="1600" b="1" dirty="0" smtClean="0"/>
              <a:t>기타 부가 사항</a:t>
            </a:r>
            <a:endParaRPr lang="en-US" altLang="ko-KR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41134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668524" y="179348"/>
            <a:ext cx="16921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tx1"/>
                </a:solidFill>
                <a:latin typeface="+mn-ea"/>
                <a:ea typeface="+mn-ea"/>
              </a:rPr>
              <a:t>1. 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  <a:ea typeface="+mn-ea"/>
              </a:rPr>
              <a:t>종합 만족도</a:t>
            </a: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가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종합 만족도 추이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11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5"/>
          <p:cNvSpPr>
            <a:spLocks noGrp="1"/>
          </p:cNvSpPr>
          <p:nvPr>
            <p:ph type="body" sz="quarter" idx="4294967295"/>
          </p:nvPr>
        </p:nvSpPr>
        <p:spPr>
          <a:xfrm>
            <a:off x="625412" y="824487"/>
            <a:ext cx="8859838" cy="535171"/>
          </a:xfrm>
          <a:prstGeom prst="roundRect">
            <a:avLst>
              <a:gd name="adj" fmla="val 7143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 algn="ctr">
              <a:lnSpc>
                <a:spcPct val="170000"/>
              </a:lnSpc>
              <a:buNone/>
            </a:pPr>
            <a:r>
              <a:rPr lang="ko-KR" altLang="en-US" sz="1400" b="1" dirty="0" smtClean="0">
                <a:latin typeface="+mn-ea"/>
              </a:rPr>
              <a:t>학부모 종합 만족도 </a:t>
            </a:r>
            <a:r>
              <a:rPr lang="en-US" altLang="ko-KR" sz="1400" b="1" dirty="0" smtClean="0">
                <a:latin typeface="+mn-ea"/>
              </a:rPr>
              <a:t>75.9</a:t>
            </a:r>
            <a:r>
              <a:rPr lang="ko-KR" altLang="en-US" sz="1400" b="1" dirty="0" smtClean="0">
                <a:latin typeface="+mn-ea"/>
              </a:rPr>
              <a:t>점으로 전년도 대비 </a:t>
            </a:r>
            <a:r>
              <a:rPr lang="en-US" altLang="ko-KR" sz="1400" b="1" dirty="0" smtClean="0">
                <a:latin typeface="+mn-ea"/>
              </a:rPr>
              <a:t>0.6</a:t>
            </a:r>
            <a:r>
              <a:rPr lang="ko-KR" altLang="en-US" sz="1400" b="1" dirty="0" smtClean="0">
                <a:latin typeface="+mn-ea"/>
              </a:rPr>
              <a:t>점 상승</a:t>
            </a:r>
            <a:endParaRPr lang="ko-KR" altLang="en-US" sz="1400" b="1" dirty="0">
              <a:latin typeface="+mn-ea"/>
            </a:endParaRPr>
          </a:p>
        </p:txBody>
      </p:sp>
      <p:graphicFrame>
        <p:nvGraphicFramePr>
          <p:cNvPr id="41" name="다이어그램 40"/>
          <p:cNvGraphicFramePr/>
          <p:nvPr>
            <p:extLst>
              <p:ext uri="{D42A27DB-BD31-4B8C-83A1-F6EECF244321}">
                <p14:modId xmlns:p14="http://schemas.microsoft.com/office/powerpoint/2010/main" val="307248917"/>
              </p:ext>
            </p:extLst>
          </p:nvPr>
        </p:nvGraphicFramePr>
        <p:xfrm>
          <a:off x="524508" y="1844824"/>
          <a:ext cx="4320543" cy="435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531023" y="1844824"/>
            <a:ext cx="43140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latin typeface="+mn-ea"/>
              </a:rPr>
              <a:t>[</a:t>
            </a:r>
            <a:r>
              <a:rPr lang="ko-KR" altLang="en-US" sz="1300" b="1" dirty="0" smtClean="0">
                <a:latin typeface="+mn-ea"/>
              </a:rPr>
              <a:t>학부모 종합 만족도</a:t>
            </a:r>
            <a:r>
              <a:rPr lang="en-US" altLang="ko-KR" sz="1300" b="1" dirty="0" smtClean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49044" y="1844824"/>
            <a:ext cx="43140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latin typeface="+mn-ea"/>
              </a:rPr>
              <a:t>[</a:t>
            </a:r>
            <a:r>
              <a:rPr lang="ko-KR" altLang="en-US" sz="1300" b="1" dirty="0" smtClean="0">
                <a:latin typeface="+mn-ea"/>
              </a:rPr>
              <a:t>학부모 종합 만족도 추이</a:t>
            </a:r>
            <a:r>
              <a:rPr lang="en-US" altLang="ko-KR" sz="1300" b="1" dirty="0" smtClean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44" name="차트 43"/>
          <p:cNvGraphicFramePr/>
          <p:nvPr>
            <p:extLst>
              <p:ext uri="{D42A27DB-BD31-4B8C-83A1-F6EECF244321}">
                <p14:modId xmlns:p14="http://schemas.microsoft.com/office/powerpoint/2010/main" val="2134316105"/>
              </p:ext>
            </p:extLst>
          </p:nvPr>
        </p:nvGraphicFramePr>
        <p:xfrm>
          <a:off x="5187276" y="2406446"/>
          <a:ext cx="4321175" cy="3566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6858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917513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종합 만족도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12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595173" y="1715918"/>
            <a:ext cx="8859778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 smtClean="0">
                <a:latin typeface="+mn-ea"/>
                <a:cs typeface="Times New Roman" pitchFamily="18" charset="0"/>
              </a:rPr>
              <a:t>3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년간 요인 만족도 추이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32731" y="1756657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텍스트 개체 틀 4"/>
          <p:cNvSpPr txBox="1">
            <a:spLocks/>
          </p:cNvSpPr>
          <p:nvPr/>
        </p:nvSpPr>
        <p:spPr>
          <a:xfrm>
            <a:off x="595173" y="758713"/>
            <a:ext cx="8859777" cy="703203"/>
          </a:xfrm>
          <a:prstGeom prst="roundRect">
            <a:avLst>
              <a:gd name="adj" fmla="val 7143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80000" tIns="36000" rIns="180000" bIns="36000" anchor="ctr" anchorCtr="0"/>
          <a:lstStyle>
            <a:lvl1pPr indent="0" algn="ctr" latinLnBrk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  <a:latin typeface="+mn-e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ko-KR" altLang="en-US" dirty="0"/>
              <a:t>전 학년도 대비 높은 종합만족도를 보임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또한</a:t>
            </a:r>
            <a:r>
              <a:rPr lang="en-US" altLang="ko-KR" dirty="0"/>
              <a:t>, 2020</a:t>
            </a:r>
            <a:r>
              <a:rPr lang="ko-KR" altLang="en-US" dirty="0"/>
              <a:t>학년도와 비교하여도 모든 요인도 상승됨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나</a:t>
            </a:r>
            <a:r>
              <a:rPr lang="en-US" altLang="ko-KR" dirty="0" smtClean="0"/>
              <a:t>. </a:t>
            </a:r>
            <a:r>
              <a:rPr lang="ko-KR" altLang="en-US" dirty="0" smtClean="0"/>
              <a:t>영역별 만족도 추이</a:t>
            </a:r>
            <a:endParaRPr lang="ko-KR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32730" y="1578208"/>
            <a:ext cx="9906000" cy="4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523875" y="6099103"/>
            <a:ext cx="88582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00" dirty="0"/>
              <a:t>* 3</a:t>
            </a:r>
            <a:r>
              <a:rPr lang="ko-KR" altLang="en-US" sz="1000" dirty="0"/>
              <a:t>년간</a:t>
            </a:r>
            <a:r>
              <a:rPr lang="en-US" altLang="ko-KR" sz="1000" dirty="0"/>
              <a:t>(‘19</a:t>
            </a:r>
            <a:r>
              <a:rPr lang="ko-KR" altLang="en-US" sz="1000" dirty="0"/>
              <a:t>년</a:t>
            </a:r>
            <a:r>
              <a:rPr lang="en-US" altLang="ko-KR" sz="1000" dirty="0"/>
              <a:t>~’21</a:t>
            </a:r>
            <a:r>
              <a:rPr lang="ko-KR" altLang="en-US" sz="1000" dirty="0"/>
              <a:t>년</a:t>
            </a:r>
            <a:r>
              <a:rPr lang="en-US" altLang="ko-KR" sz="1000" dirty="0"/>
              <a:t>)</a:t>
            </a:r>
            <a:r>
              <a:rPr lang="ko-KR" altLang="en-US" sz="1000" dirty="0"/>
              <a:t> 영역별 비교를 위해 </a:t>
            </a:r>
            <a:r>
              <a:rPr lang="en-US" altLang="ko-KR" sz="1000" dirty="0"/>
              <a:t>2020</a:t>
            </a:r>
            <a:r>
              <a:rPr lang="ko-KR" altLang="en-US" sz="1000" dirty="0"/>
              <a:t>학년도 제시된 영역에 적합한 요인으로 재구성</a:t>
            </a:r>
          </a:p>
        </p:txBody>
      </p:sp>
      <p:graphicFrame>
        <p:nvGraphicFramePr>
          <p:cNvPr id="12" name="차트 11"/>
          <p:cNvGraphicFramePr/>
          <p:nvPr>
            <p:extLst>
              <p:ext uri="{D42A27DB-BD31-4B8C-83A1-F6EECF244321}">
                <p14:modId xmlns:p14="http://schemas.microsoft.com/office/powerpoint/2010/main" val="810601488"/>
              </p:ext>
            </p:extLst>
          </p:nvPr>
        </p:nvGraphicFramePr>
        <p:xfrm>
          <a:off x="1855750" y="2196904"/>
          <a:ext cx="6338621" cy="3954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598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668525" y="179348"/>
            <a:ext cx="1691489" cy="369332"/>
          </a:xfrm>
        </p:spPr>
        <p:txBody>
          <a:bodyPr/>
          <a:lstStyle/>
          <a:p>
            <a:r>
              <a:rPr lang="en-US" altLang="ko-KR" dirty="0">
                <a:latin typeface="+mn-ea"/>
                <a:ea typeface="+mn-ea"/>
              </a:rPr>
              <a:t>1</a:t>
            </a:r>
            <a:r>
              <a:rPr lang="en-US" altLang="ko-KR" dirty="0" smtClean="0">
                <a:latin typeface="+mn-ea"/>
                <a:ea typeface="+mn-ea"/>
              </a:rPr>
              <a:t>. </a:t>
            </a:r>
            <a:r>
              <a:rPr lang="ko-KR" altLang="en-US" dirty="0" smtClean="0">
                <a:latin typeface="+mn-ea"/>
                <a:ea typeface="+mn-ea"/>
              </a:rPr>
              <a:t>종합 만족도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13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869037"/>
              </p:ext>
            </p:extLst>
          </p:nvPr>
        </p:nvGraphicFramePr>
        <p:xfrm>
          <a:off x="625412" y="2001045"/>
          <a:ext cx="4034605" cy="4236640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078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020352819"/>
                    </a:ext>
                  </a:extLst>
                </a:gridCol>
                <a:gridCol w="1507217">
                  <a:extLst>
                    <a:ext uri="{9D8B030D-6E8A-4147-A177-3AD203B41FA5}">
                      <a16:colId xmlns:a16="http://schemas.microsoft.com/office/drawing/2014/main" val="2738283378"/>
                    </a:ext>
                  </a:extLst>
                </a:gridCol>
              </a:tblGrid>
              <a:tr h="3939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SSA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5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대학혁신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74.9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17.2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영역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774621"/>
                  </a:ext>
                </a:extLst>
              </a:tr>
              <a:tr h="7685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대학 인식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75.8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18.2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5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교육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만족도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16.1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0754807"/>
                  </a:ext>
                </a:extLst>
              </a:tr>
              <a:tr h="7685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장학금 제도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72.0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088819"/>
                  </a:ext>
                </a:extLst>
              </a:tr>
              <a:tr h="7685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온라인 수업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77.8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16.9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2538794"/>
                  </a:ext>
                </a:extLst>
              </a:tr>
            </a:tbl>
          </a:graphicData>
        </a:graphic>
      </p:graphicFrame>
      <p:sp>
        <p:nvSpPr>
          <p:cNvPr id="9" name="텍스트 개체 틀 5"/>
          <p:cNvSpPr txBox="1">
            <a:spLocks/>
          </p:cNvSpPr>
          <p:nvPr/>
        </p:nvSpPr>
        <p:spPr>
          <a:xfrm>
            <a:off x="625412" y="824487"/>
            <a:ext cx="8859838" cy="464881"/>
          </a:xfrm>
          <a:prstGeom prst="roundRect">
            <a:avLst>
              <a:gd name="adj" fmla="val 7143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60000"/>
              </a:lnSpc>
              <a:buFont typeface="Arial" pitchFamily="34" charset="0"/>
              <a:buNone/>
            </a:pPr>
            <a:r>
              <a:rPr lang="ko-KR" altLang="en-US" sz="1400" b="1" dirty="0" smtClean="0">
                <a:latin typeface="+mn-ea"/>
              </a:rPr>
              <a:t>최우선 개선 영역은 </a:t>
            </a:r>
            <a:r>
              <a:rPr lang="ko-KR" altLang="en-US" sz="1400" b="1" dirty="0" err="1" smtClean="0">
                <a:latin typeface="+mn-ea"/>
              </a:rPr>
              <a:t>대학인식과</a:t>
            </a:r>
            <a:r>
              <a:rPr lang="ko-KR" altLang="en-US" sz="1400" b="1" dirty="0" smtClean="0">
                <a:latin typeface="+mn-ea"/>
              </a:rPr>
              <a:t> 장학금 제도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취약 영역은 대학혁신으로 나타남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238" y="1611823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평균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11" name="부제목 5"/>
          <p:cNvSpPr>
            <a:spLocks noGrp="1"/>
          </p:cNvSpPr>
          <p:nvPr>
            <p:ph type="subTitle" idx="1"/>
          </p:nvPr>
        </p:nvSpPr>
        <p:spPr>
          <a:xfrm>
            <a:off x="5349045" y="312911"/>
            <a:ext cx="4136206" cy="566309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다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altLang="ko-KR" dirty="0" smtClean="0"/>
              <a:t>SSA(Satisfaction-Standard </a:t>
            </a:r>
            <a:r>
              <a:rPr lang="en-US" altLang="ko-KR" dirty="0"/>
              <a:t>deviation Analysis)</a:t>
            </a:r>
            <a:endParaRPr lang="ko-KR" altLang="en-US" dirty="0"/>
          </a:p>
          <a:p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3" name="그룹 42"/>
          <p:cNvGrpSpPr/>
          <p:nvPr/>
        </p:nvGrpSpPr>
        <p:grpSpPr>
          <a:xfrm>
            <a:off x="4844988" y="2001043"/>
            <a:ext cx="4752528" cy="4245675"/>
            <a:chOff x="2072569" y="1075011"/>
            <a:chExt cx="7717977" cy="5288424"/>
          </a:xfrm>
        </p:grpSpPr>
        <p:graphicFrame>
          <p:nvGraphicFramePr>
            <p:cNvPr id="44" name="차트 43"/>
            <p:cNvGraphicFramePr/>
            <p:nvPr>
              <p:extLst>
                <p:ext uri="{D42A27DB-BD31-4B8C-83A1-F6EECF244321}">
                  <p14:modId xmlns:p14="http://schemas.microsoft.com/office/powerpoint/2010/main" val="3918419217"/>
                </p:ext>
              </p:extLst>
            </p:nvPr>
          </p:nvGraphicFramePr>
          <p:xfrm>
            <a:off x="2401455" y="1226394"/>
            <a:ext cx="7389091" cy="44782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45" name="직선 연결선 44"/>
            <p:cNvCxnSpPr/>
            <p:nvPr/>
          </p:nvCxnSpPr>
          <p:spPr>
            <a:xfrm flipV="1">
              <a:off x="2536897" y="3457281"/>
              <a:ext cx="7113444" cy="2"/>
            </a:xfrm>
            <a:prstGeom prst="line">
              <a:avLst/>
            </a:prstGeom>
            <a:ln>
              <a:solidFill>
                <a:schemeClr val="accent6">
                  <a:lumMod val="75000"/>
                  <a:alpha val="47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6" name="직선 연결선 45"/>
            <p:cNvCxnSpPr/>
            <p:nvPr/>
          </p:nvCxnSpPr>
          <p:spPr>
            <a:xfrm flipH="1">
              <a:off x="6092487" y="1415835"/>
              <a:ext cx="3513" cy="4112880"/>
            </a:xfrm>
            <a:prstGeom prst="line">
              <a:avLst/>
            </a:prstGeom>
            <a:ln>
              <a:solidFill>
                <a:schemeClr val="accent6">
                  <a:lumMod val="75000"/>
                  <a:alpha val="47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47" name="양쪽 모서리가 둥근 사각형 46"/>
            <p:cNvSpPr/>
            <p:nvPr/>
          </p:nvSpPr>
          <p:spPr>
            <a:xfrm>
              <a:off x="2544027" y="1075011"/>
              <a:ext cx="2112820" cy="216477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/>
                <a:t>안정적 우수 영역</a:t>
              </a:r>
            </a:p>
          </p:txBody>
        </p:sp>
        <p:sp>
          <p:nvSpPr>
            <p:cNvPr id="48" name="양쪽 모서리가 둥근 사각형 47"/>
            <p:cNvSpPr/>
            <p:nvPr/>
          </p:nvSpPr>
          <p:spPr>
            <a:xfrm>
              <a:off x="2544028" y="5696354"/>
              <a:ext cx="2112819" cy="216477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/>
                <a:t>취약 영역</a:t>
              </a:r>
            </a:p>
          </p:txBody>
        </p:sp>
        <p:sp>
          <p:nvSpPr>
            <p:cNvPr id="49" name="양쪽 모서리가 둥근 사각형 48"/>
            <p:cNvSpPr/>
            <p:nvPr/>
          </p:nvSpPr>
          <p:spPr>
            <a:xfrm>
              <a:off x="7536345" y="1117597"/>
              <a:ext cx="2112818" cy="216477"/>
            </a:xfrm>
            <a:prstGeom prst="round2Same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/>
                <a:t>불안한 우수 영역</a:t>
              </a:r>
            </a:p>
          </p:txBody>
        </p:sp>
        <p:sp>
          <p:nvSpPr>
            <p:cNvPr id="50" name="양쪽 모서리가 둥근 사각형 49"/>
            <p:cNvSpPr/>
            <p:nvPr/>
          </p:nvSpPr>
          <p:spPr>
            <a:xfrm>
              <a:off x="7500216" y="5674914"/>
              <a:ext cx="2112818" cy="216477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/>
                <a:t>최우선 개선 영역</a:t>
              </a: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2538559" y="1424464"/>
              <a:ext cx="7074476" cy="4130776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900"/>
            </a:p>
          </p:txBody>
        </p:sp>
        <p:cxnSp>
          <p:nvCxnSpPr>
            <p:cNvPr id="53" name="직선 화살표 연결선 52"/>
            <p:cNvCxnSpPr/>
            <p:nvPr/>
          </p:nvCxnSpPr>
          <p:spPr>
            <a:xfrm flipV="1">
              <a:off x="2288020" y="1641659"/>
              <a:ext cx="0" cy="3631245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직사각형 53"/>
            <p:cNvSpPr/>
            <p:nvPr/>
          </p:nvSpPr>
          <p:spPr>
            <a:xfrm>
              <a:off x="2094685" y="1276372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고</a:t>
              </a: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2072569" y="5302280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저</a:t>
              </a: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2072569" y="3054413"/>
              <a:ext cx="421758" cy="8221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/>
                <a:t>만</a:t>
              </a:r>
              <a:endParaRPr lang="en-US" altLang="ko-KR" sz="1200" dirty="0"/>
            </a:p>
            <a:p>
              <a:pPr algn="ctr"/>
              <a:r>
                <a:rPr lang="ko-KR" altLang="en-US" sz="1200" dirty="0"/>
                <a:t>족</a:t>
              </a:r>
              <a:endParaRPr lang="en-US" altLang="ko-KR" sz="1200" dirty="0"/>
            </a:p>
            <a:p>
              <a:pPr algn="ctr"/>
              <a:r>
                <a:rPr lang="ko-KR" altLang="en-US" sz="1200" dirty="0"/>
                <a:t>도</a:t>
              </a:r>
            </a:p>
          </p:txBody>
        </p:sp>
        <p:cxnSp>
          <p:nvCxnSpPr>
            <p:cNvPr id="57" name="직선 화살표 연결선 56"/>
            <p:cNvCxnSpPr/>
            <p:nvPr/>
          </p:nvCxnSpPr>
          <p:spPr>
            <a:xfrm>
              <a:off x="2948141" y="6169606"/>
              <a:ext cx="6288691" cy="0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직사각형 57"/>
            <p:cNvSpPr/>
            <p:nvPr/>
          </p:nvSpPr>
          <p:spPr>
            <a:xfrm>
              <a:off x="9198028" y="6011065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고</a:t>
              </a:r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2401455" y="6010822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저</a:t>
              </a:r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5364050" y="5999814"/>
              <a:ext cx="1456872" cy="3523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/>
                <a:t>표준편차</a:t>
              </a:r>
            </a:p>
          </p:txBody>
        </p:sp>
      </p:grpSp>
      <p:sp>
        <p:nvSpPr>
          <p:cNvPr id="25" name="설명선 2(강조선) 24"/>
          <p:cNvSpPr/>
          <p:nvPr/>
        </p:nvSpPr>
        <p:spPr>
          <a:xfrm>
            <a:off x="5785808" y="4213542"/>
            <a:ext cx="820062" cy="198169"/>
          </a:xfrm>
          <a:prstGeom prst="accentCallout2">
            <a:avLst>
              <a:gd name="adj1" fmla="val 68351"/>
              <a:gd name="adj2" fmla="val 103007"/>
              <a:gd name="adj3" fmla="val 68352"/>
              <a:gd name="adj4" fmla="val 125126"/>
              <a:gd name="adj5" fmla="val 3435"/>
              <a:gd name="adj6" fmla="val 129458"/>
            </a:avLst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bg1"/>
                </a:solidFill>
              </a:rPr>
              <a:t>대학혁신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27" name="설명선 2(강조선) 26"/>
          <p:cNvSpPr/>
          <p:nvPr/>
        </p:nvSpPr>
        <p:spPr>
          <a:xfrm>
            <a:off x="8042773" y="4833156"/>
            <a:ext cx="873593" cy="230374"/>
          </a:xfrm>
          <a:prstGeom prst="accentCallout2">
            <a:avLst>
              <a:gd name="adj1" fmla="val 41215"/>
              <a:gd name="adj2" fmla="val 104896"/>
              <a:gd name="adj3" fmla="val -23554"/>
              <a:gd name="adj4" fmla="val 129050"/>
              <a:gd name="adj5" fmla="val -31668"/>
              <a:gd name="adj6" fmla="val 130023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bg1"/>
                </a:solidFill>
              </a:rPr>
              <a:t>장학금 제도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28" name="설명선 2(강조선) 27"/>
          <p:cNvSpPr/>
          <p:nvPr/>
        </p:nvSpPr>
        <p:spPr>
          <a:xfrm>
            <a:off x="7877861" y="4092595"/>
            <a:ext cx="721977" cy="190392"/>
          </a:xfrm>
          <a:prstGeom prst="accentCallout2">
            <a:avLst>
              <a:gd name="adj1" fmla="val 46218"/>
              <a:gd name="adj2" fmla="val -2846"/>
              <a:gd name="adj3" fmla="val -56906"/>
              <a:gd name="adj4" fmla="val -35422"/>
              <a:gd name="adj5" fmla="val -68355"/>
              <a:gd name="adj6" fmla="val -39726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bg1"/>
                </a:solidFill>
              </a:rPr>
              <a:t>대학 인식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3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1696298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1. </a:t>
            </a:r>
            <a:r>
              <a:rPr lang="ko-KR" altLang="en-US" dirty="0" smtClean="0">
                <a:latin typeface="+mj-ea"/>
                <a:ea typeface="+mj-ea"/>
              </a:rPr>
              <a:t>종합 만족도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 smtClean="0"/>
              <a:t>라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기술통계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14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60691" y="1274982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882101"/>
              </p:ext>
            </p:extLst>
          </p:nvPr>
        </p:nvGraphicFramePr>
        <p:xfrm>
          <a:off x="625412" y="1626642"/>
          <a:ext cx="4321112" cy="453866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02831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569588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</a:tblGrid>
              <a:tr h="168404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100" b="1" u="none" strike="noStrike" dirty="0" smtClean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 smtClean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1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1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277263">
                <a:tc rowSpan="1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신한대학교는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미래 지향적 소양 기반으로 교양교육과정 체계를 혁신하고자 노력하고 있다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9882109"/>
                  </a:ext>
                </a:extLst>
              </a:tr>
              <a:tr h="277263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신한대학교는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디지털 미래인재 양성을 위하여 첨단 강의실을 구축하고자 노력하고 있다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2898205"/>
                  </a:ext>
                </a:extLst>
              </a:tr>
              <a:tr h="411243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신한대학교는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환류 체계 고도화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학생자문단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S-CESA, 3C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융합인증제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등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를 통해 역량기반 교육과정 내실을 노력하고 있다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4651688"/>
                  </a:ext>
                </a:extLst>
              </a:tr>
              <a:tr h="411243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신한대학교는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혁신적 학사 구조조정 및 교육과정 고도화를 통해 현장 중심 전공 능력 향상을 노력하고 있다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5962314"/>
                  </a:ext>
                </a:extLst>
              </a:tr>
              <a:tr h="277263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</a:t>
                      </a:r>
                      <a:r>
                        <a:rPr lang="ko-KR" altLang="en-US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신한대학교는 비대면 및 글로벌 플랫폼</a:t>
                      </a:r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(SOUP)</a:t>
                      </a:r>
                      <a:r>
                        <a:rPr lang="ko-KR" altLang="en-US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을 통해 글로벌 교육 실현을 노력하고 있다</a:t>
                      </a:r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0602834"/>
                  </a:ext>
                </a:extLst>
              </a:tr>
              <a:tr h="411243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</a:t>
                      </a:r>
                      <a:r>
                        <a:rPr lang="ko-KR" altLang="en-US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신한대학교는 학과</a:t>
                      </a:r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전공</a:t>
                      </a:r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별 지역 문제 해결 프로젝트 운영을 통해 전공 연계 문제해결 역량 강화를 노력하고 있다</a:t>
                      </a:r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9910488"/>
                  </a:ext>
                </a:extLst>
              </a:tr>
              <a:tr h="411243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신한대학교는 역량기반 학습지원 체계 고도화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역량진단도구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환류체계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등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를 통해 미래형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창의융합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인재 양성에 노력하고 있다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4564761"/>
                  </a:ext>
                </a:extLst>
              </a:tr>
              <a:tr h="277263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신한대학교는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학생성장을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위하여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교수역량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강화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(Edu-tech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지원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에 노력하고 있다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768642"/>
                  </a:ext>
                </a:extLst>
              </a:tr>
              <a:tr h="411243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신한대학교는 학생중심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대학혁신을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위하여 디지털 학습환경을 구축하고자 노력하고 있다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사이버캠퍼스 고도화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2035282"/>
                  </a:ext>
                </a:extLst>
              </a:tr>
              <a:tr h="277263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 </a:t>
                      </a:r>
                      <a:r>
                        <a:rPr lang="ko-KR" altLang="en-US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신한대학교는 진로역량강화를 위하여 메타버스 진로캠프를 운영하고 있다</a:t>
                      </a:r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9711772"/>
                  </a:ext>
                </a:extLst>
              </a:tr>
              <a:tr h="411243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신한대학교는 학생 맞춤형 진로상담 체계 강화를 위하여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위촉진로상담교수제를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강화하고자 노력하고 있다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1331943"/>
                  </a:ext>
                </a:extLst>
              </a:tr>
              <a:tr h="411243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신한대학교는 신한 또래 상담자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(Gatekeeper)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양성을 통하여 고위험군 학생 관리 체계를 구축하고자 노력하고 있다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72.9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54340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4187" y="1280191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14</a:t>
            </a:fld>
            <a:r>
              <a:rPr lang="en-US" altLang="ko-KR"/>
              <a:t>-</a:t>
            </a:r>
            <a:endParaRPr lang="ko-KR" altLang="en-US" dirty="0"/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588469"/>
              </p:ext>
            </p:extLst>
          </p:nvPr>
        </p:nvGraphicFramePr>
        <p:xfrm>
          <a:off x="5164384" y="1626642"/>
          <a:ext cx="4320865" cy="4538657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36367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535805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</a:tblGrid>
              <a:tr h="193840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100" b="1" u="none" strike="noStrike" dirty="0" smtClean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 smtClean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1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1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319141">
                <a:tc rowSpan="4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 인식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신한대학교는 시대의 변화에 맞춰 학생의 역량 향상을 위해 지속적으로 노력하고 있다</a:t>
                      </a:r>
                      <a:r>
                        <a:rPr lang="en-US" altLang="ko-KR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3705638"/>
                  </a:ext>
                </a:extLst>
              </a:tr>
              <a:tr h="319141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9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신한대학교는 주변 사람에게 추천하고 싶은 대학이다</a:t>
                      </a:r>
                      <a:r>
                        <a:rPr lang="en-US" altLang="ko-KR" sz="9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ko-KR" altLang="en-US" sz="9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72.7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92026"/>
                  </a:ext>
                </a:extLst>
              </a:tr>
              <a:tr h="47335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신한대학교는 브랜드 평판 향상을 위해 지속적으로 노력하고 있다</a:t>
                      </a:r>
                      <a:r>
                        <a:rPr lang="en-US" altLang="ko-KR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.(2021</a:t>
                      </a:r>
                      <a:r>
                        <a:rPr lang="ko-KR" altLang="en-US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년 ‘대학기본역량진단 일반재정지원대학’ 선정</a:t>
                      </a:r>
                      <a:r>
                        <a:rPr lang="en-US" altLang="ko-KR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4100385"/>
                  </a:ext>
                </a:extLst>
              </a:tr>
              <a:tr h="593303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신한대학교는 우수한 </a:t>
                      </a:r>
                      <a:r>
                        <a:rPr lang="ko-KR" altLang="en-US" sz="8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대학평가를</a:t>
                      </a:r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바탕으로 대학교육을 혁신하고자 지속적으로 노력하고 있다</a:t>
                      </a:r>
                      <a:r>
                        <a:rPr lang="en-US" altLang="ko-KR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85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r>
                        <a:rPr lang="en-US" altLang="ko-KR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(2021</a:t>
                      </a:r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년 대학기본역량진단 통과</a:t>
                      </a:r>
                      <a:r>
                        <a:rPr lang="en-US" altLang="ko-KR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국제표준 </a:t>
                      </a:r>
                      <a:r>
                        <a:rPr lang="en-US" altLang="ko-KR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ISO21001(</a:t>
                      </a:r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교육기관경영시스템</a:t>
                      </a:r>
                      <a:r>
                        <a:rPr lang="en-US" altLang="ko-KR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경기 북부 내 대학교 최초 인증</a:t>
                      </a:r>
                      <a:r>
                        <a:rPr lang="en-US" altLang="ko-KR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ko-KR" altLang="en-US" sz="8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1308624"/>
                  </a:ext>
                </a:extLst>
              </a:tr>
              <a:tr h="319141">
                <a:tc rowSpan="4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 만족도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나의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자녀는 대학 진학 후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나눔과 배려를 실천하는 능력이 향상되었다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9778134"/>
                  </a:ext>
                </a:extLst>
              </a:tr>
              <a:tr h="319141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나의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자녀는 대학 진학 후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타인에게 자신의 생각을 효과적으로 전달하는 능력이 향상되었다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7202150"/>
                  </a:ext>
                </a:extLst>
              </a:tr>
              <a:tr h="319141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나의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자녀는 대학 진학 후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융합적으로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생각하여 새로운 발상을 이끌어내는 능력이 향상되었다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003528"/>
                  </a:ext>
                </a:extLst>
              </a:tr>
              <a:tr h="319141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나의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자녀는 대학 진학 후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자신의 미래를 개척하고 자신을 계발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관리하는 능력이 향상되었다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6032072"/>
                  </a:ext>
                </a:extLst>
              </a:tr>
              <a:tr h="319141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 제도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신한대학교의 장학금 제도에 대한 안내는 적절하게 이루어지고 있다</a:t>
                      </a:r>
                      <a:r>
                        <a:rPr lang="en-US" altLang="ko-KR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1649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신한대학교의 장학금 지급 기준은 공정하다</a:t>
                      </a:r>
                      <a:r>
                        <a:rPr lang="en-US" altLang="ko-KR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73.1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078322"/>
                  </a:ext>
                </a:extLst>
              </a:tr>
              <a:tr h="405888">
                <a:tc rowSpan="2">
                  <a:txBody>
                    <a:bodyPr/>
                    <a:lstStyle/>
                    <a:p>
                      <a:pPr algn="ctr" fontAlgn="ctr" latinLnBrk="0">
                        <a:lnSpc>
                          <a:spcPct val="120000"/>
                        </a:lnSpc>
                      </a:pPr>
                      <a:r>
                        <a:rPr lang="ko-KR" altLang="en-US" sz="102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수업</a:t>
                      </a:r>
                      <a:endParaRPr lang="ko-KR" altLang="en-US" sz="102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신한대학교는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위기 상황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코로나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등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에 대응하기 위하여 온라인 수업을 잘 운영하고 있다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417557"/>
                  </a:ext>
                </a:extLst>
              </a:tr>
              <a:tr h="47335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신한대학교는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위기 상황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코로나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등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에 대응하기 위하여 온라인 수업에 대한 안내 및 공지를 잘 이루어지고 있다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023805"/>
                  </a:ext>
                </a:extLst>
              </a:tr>
            </a:tbl>
          </a:graphicData>
        </a:graphic>
      </p:graphicFrame>
      <p:sp>
        <p:nvSpPr>
          <p:cNvPr id="12" name="텍스트 개체 틀 5"/>
          <p:cNvSpPr txBox="1">
            <a:spLocks/>
          </p:cNvSpPr>
          <p:nvPr/>
        </p:nvSpPr>
        <p:spPr>
          <a:xfrm>
            <a:off x="625412" y="824487"/>
            <a:ext cx="8859838" cy="464881"/>
          </a:xfrm>
          <a:prstGeom prst="roundRect">
            <a:avLst>
              <a:gd name="adj" fmla="val 7143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ko-KR" altLang="en-US" sz="1400" b="1" dirty="0" smtClean="0">
                <a:latin typeface="+mn-ea"/>
              </a:rPr>
              <a:t>각 요인 내에서 평균값이 가장 낮은 문항들은 우선적으로 개선 필요</a:t>
            </a:r>
            <a:endParaRPr lang="ko-KR" altLang="en-US" sz="1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4643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668524" y="179348"/>
            <a:ext cx="1944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+mn-ea"/>
                <a:ea typeface="+mn-ea"/>
              </a:rPr>
              <a:t>2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  <a:ea typeface="+mn-ea"/>
              </a:rPr>
              <a:t>. </a:t>
            </a:r>
            <a:r>
              <a:rPr lang="ko-KR" altLang="en-US" dirty="0" smtClean="0">
                <a:latin typeface="+mn-ea"/>
                <a:ea typeface="+mn-ea"/>
              </a:rPr>
              <a:t>속성별 만족도</a:t>
            </a: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가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성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별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15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4294967295"/>
          </p:nvPr>
        </p:nvSpPr>
        <p:spPr>
          <a:xfrm>
            <a:off x="625413" y="758124"/>
            <a:ext cx="8859837" cy="501650"/>
          </a:xfrm>
          <a:prstGeom prst="roundRect">
            <a:avLst>
              <a:gd name="adj" fmla="val 7143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 algn="ctr">
              <a:lnSpc>
                <a:spcPct val="170000"/>
              </a:lnSpc>
              <a:buNone/>
            </a:pPr>
            <a:r>
              <a:rPr lang="ko-KR" altLang="en-US" sz="1400" b="1" dirty="0" smtClean="0"/>
              <a:t>온라인 교육을 제외한 모든 요인에서 남성의 만족도가 여성보다 높게 나타남</a:t>
            </a:r>
            <a:endParaRPr lang="ko-KR" altLang="en-US" sz="1400" b="1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639379"/>
              </p:ext>
            </p:extLst>
          </p:nvPr>
        </p:nvGraphicFramePr>
        <p:xfrm>
          <a:off x="625412" y="1895929"/>
          <a:ext cx="4284924" cy="4272948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713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6985">
                  <a:extLst>
                    <a:ext uri="{9D8B030D-6E8A-4147-A177-3AD203B41FA5}">
                      <a16:colId xmlns:a16="http://schemas.microsoft.com/office/drawing/2014/main" val="1020352819"/>
                    </a:ext>
                  </a:extLst>
                </a:gridCol>
              </a:tblGrid>
              <a:tr h="2460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성별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83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종합 만족도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남성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76.5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16.3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8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여성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75.5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16.4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037664"/>
                  </a:ext>
                </a:extLst>
              </a:tr>
              <a:tr h="33483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대학혁신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남성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75.2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17.3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9311366"/>
                  </a:ext>
                </a:extLst>
              </a:tr>
              <a:tr h="33483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여성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74.6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17.2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5155927"/>
                  </a:ext>
                </a:extLst>
              </a:tr>
              <a:tr h="33483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대학 인식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남성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77.3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18.1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754807"/>
                  </a:ext>
                </a:extLst>
              </a:tr>
              <a:tr h="3348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여성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74.9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18.2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569157"/>
                  </a:ext>
                </a:extLst>
              </a:tr>
              <a:tr h="33483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교육 만족도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남성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80.4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15.4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8088819"/>
                  </a:ext>
                </a:extLst>
              </a:tr>
              <a:tr h="3348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여성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79.9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16.5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932017"/>
                  </a:ext>
                </a:extLst>
              </a:tr>
              <a:tr h="33483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장학금 제도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남성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74.4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20.6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2538794"/>
                  </a:ext>
                </a:extLst>
              </a:tr>
              <a:tr h="3348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여성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70.5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9028650"/>
                  </a:ext>
                </a:extLst>
              </a:tr>
              <a:tr h="334839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온라인 교육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남성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76.5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17.5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8106836"/>
                  </a:ext>
                </a:extLst>
              </a:tr>
              <a:tr h="3348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여성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78.7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16.6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378420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26418" y="1518097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latin typeface="+mn-ea"/>
              </a:rPr>
              <a:t>[</a:t>
            </a:r>
            <a:r>
              <a:rPr lang="ko-KR" altLang="en-US" sz="1300" b="1" dirty="0" smtClean="0">
                <a:latin typeface="+mn-ea"/>
              </a:rPr>
              <a:t>성별에 따른 영역 만족도</a:t>
            </a:r>
            <a:r>
              <a:rPr lang="en-US" altLang="ko-KR" sz="1300" b="1" dirty="0" smtClean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13" name="차트 12"/>
          <p:cNvGraphicFramePr/>
          <p:nvPr>
            <p:extLst>
              <p:ext uri="{D42A27DB-BD31-4B8C-83A1-F6EECF244321}">
                <p14:modId xmlns:p14="http://schemas.microsoft.com/office/powerpoint/2010/main" val="1498325325"/>
              </p:ext>
            </p:extLst>
          </p:nvPr>
        </p:nvGraphicFramePr>
        <p:xfrm>
          <a:off x="5055331" y="1838712"/>
          <a:ext cx="4660068" cy="4321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553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668524" y="179348"/>
            <a:ext cx="2016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+mn-ea"/>
                <a:ea typeface="+mn-ea"/>
              </a:rPr>
              <a:t>2. </a:t>
            </a:r>
            <a:r>
              <a:rPr lang="ko-KR" altLang="en-US" dirty="0" smtClean="0">
                <a:latin typeface="+mn-ea"/>
                <a:ea typeface="+mn-ea"/>
              </a:rPr>
              <a:t>속성별 만족도</a:t>
            </a: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학년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16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4294967295"/>
          </p:nvPr>
        </p:nvSpPr>
        <p:spPr>
          <a:xfrm>
            <a:off x="578320" y="774524"/>
            <a:ext cx="8906929" cy="566244"/>
          </a:xfrm>
          <a:prstGeom prst="roundRect">
            <a:avLst>
              <a:gd name="adj" fmla="val 7143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altLang="ko-KR" sz="1400" b="1" dirty="0" smtClean="0"/>
              <a:t>‘</a:t>
            </a:r>
            <a:r>
              <a:rPr lang="ko-KR" altLang="en-US" sz="1400" b="1" dirty="0" smtClean="0"/>
              <a:t>종합 만족도</a:t>
            </a:r>
            <a:r>
              <a:rPr lang="en-US" altLang="ko-KR" sz="1400" b="1" dirty="0" smtClean="0"/>
              <a:t>’, ‘</a:t>
            </a:r>
            <a:r>
              <a:rPr lang="ko-KR" altLang="en-US" sz="1400" b="1" dirty="0" smtClean="0"/>
              <a:t>대학 인식</a:t>
            </a:r>
            <a:r>
              <a:rPr lang="en-US" altLang="ko-KR" sz="1400" b="1" dirty="0" smtClean="0"/>
              <a:t>’, ‘</a:t>
            </a:r>
            <a:r>
              <a:rPr lang="ko-KR" altLang="en-US" sz="1400" b="1" dirty="0" smtClean="0"/>
              <a:t>위기 상황 및 비대면 교육</a:t>
            </a:r>
            <a:r>
              <a:rPr lang="en-US" altLang="ko-KR" sz="1400" b="1" dirty="0" smtClean="0"/>
              <a:t>’</a:t>
            </a:r>
            <a:r>
              <a:rPr lang="ko-KR" altLang="en-US" sz="1400" b="1" dirty="0"/>
              <a:t>은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1</a:t>
            </a:r>
            <a:r>
              <a:rPr lang="ko-KR" altLang="en-US" sz="1400" b="1" dirty="0" smtClean="0"/>
              <a:t>학년</a:t>
            </a:r>
            <a:r>
              <a:rPr lang="en-US" altLang="ko-KR" sz="1400" b="1" dirty="0" smtClean="0"/>
              <a:t>,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‘</a:t>
            </a:r>
            <a:r>
              <a:rPr lang="ko-KR" altLang="en-US" sz="1400" b="1" dirty="0" smtClean="0"/>
              <a:t>교육 만족도</a:t>
            </a:r>
            <a:r>
              <a:rPr lang="en-US" altLang="ko-KR" sz="1400" b="1" dirty="0" smtClean="0"/>
              <a:t>’, ‘</a:t>
            </a:r>
            <a:r>
              <a:rPr lang="ko-KR" altLang="en-US" sz="1400" b="1" dirty="0" smtClean="0"/>
              <a:t>장학금 제도</a:t>
            </a:r>
            <a:r>
              <a:rPr lang="en-US" altLang="ko-KR" sz="1400" b="1" dirty="0" smtClean="0"/>
              <a:t>＇</a:t>
            </a:r>
            <a:r>
              <a:rPr lang="ko-KR" altLang="en-US" sz="1400" b="1" dirty="0"/>
              <a:t>는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2</a:t>
            </a:r>
            <a:r>
              <a:rPr lang="ko-KR" altLang="en-US" sz="1400" b="1" dirty="0" smtClean="0"/>
              <a:t>학년에서 </a:t>
            </a:r>
            <a:endParaRPr lang="en-US" altLang="ko-KR" sz="1400" b="1" dirty="0"/>
          </a:p>
          <a:p>
            <a:pPr marL="0" indent="0" algn="ctr">
              <a:buNone/>
            </a:pPr>
            <a:r>
              <a:rPr lang="ko-KR" altLang="en-US" sz="1400" b="1" dirty="0" smtClean="0"/>
              <a:t>가장 높게 나타남</a:t>
            </a:r>
            <a:endParaRPr lang="ko-KR" alt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9690" y="1529104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latin typeface="+mn-ea"/>
              </a:rPr>
              <a:t>[</a:t>
            </a:r>
            <a:r>
              <a:rPr lang="ko-KR" altLang="en-US" sz="1300" b="1" dirty="0" smtClean="0">
                <a:latin typeface="+mn-ea"/>
              </a:rPr>
              <a:t>학년에 따른 요인 만족도</a:t>
            </a:r>
            <a:r>
              <a:rPr lang="en-US" altLang="ko-KR" sz="1300" b="1" dirty="0" smtClean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813629"/>
              </p:ext>
            </p:extLst>
          </p:nvPr>
        </p:nvGraphicFramePr>
        <p:xfrm>
          <a:off x="590336" y="1895931"/>
          <a:ext cx="4320000" cy="4170315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020352819"/>
                    </a:ext>
                  </a:extLst>
                </a:gridCol>
              </a:tblGrid>
              <a:tr h="2376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성별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9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종합 만족도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76.9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10.9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9741861"/>
                  </a:ext>
                </a:extLst>
              </a:tr>
              <a:tr h="150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75.6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16.8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3072116"/>
                  </a:ext>
                </a:extLst>
              </a:tr>
              <a:tr h="150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80.2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037664"/>
                  </a:ext>
                </a:extLst>
              </a:tr>
              <a:tr h="150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75.9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16.9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803016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대학혁신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73.2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10.9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0118218"/>
                  </a:ext>
                </a:extLst>
              </a:tr>
              <a:tr h="19116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74.8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17.5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1725437"/>
                  </a:ext>
                </a:extLst>
              </a:tr>
              <a:tr h="1274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79.6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11.4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47622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74.7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17.8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105714"/>
                  </a:ext>
                </a:extLst>
              </a:tr>
              <a:tr h="150979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대학 인식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81.0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10.5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9524773"/>
                  </a:ext>
                </a:extLst>
              </a:tr>
              <a:tr h="150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74.9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18.2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1979934"/>
                  </a:ext>
                </a:extLst>
              </a:tr>
              <a:tr h="150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13.6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569157"/>
                  </a:ext>
                </a:extLst>
              </a:tr>
              <a:tr h="150979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76.0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19.3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4972476"/>
                  </a:ext>
                </a:extLst>
              </a:tr>
              <a:tr h="150979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교육 만족도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81.0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16.6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854855"/>
                  </a:ext>
                </a:extLst>
              </a:tr>
              <a:tr h="150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79.8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16.5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194350"/>
                  </a:ext>
                </a:extLst>
              </a:tr>
              <a:tr h="150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85.0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932017"/>
                  </a:ext>
                </a:extLst>
              </a:tr>
              <a:tr h="150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80.0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16.0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421843"/>
                  </a:ext>
                </a:extLst>
              </a:tr>
              <a:tr h="150979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장학금 제도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78.0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13.2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8147123"/>
                  </a:ext>
                </a:extLst>
              </a:tr>
              <a:tr h="150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70.9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21.5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794940"/>
                  </a:ext>
                </a:extLst>
              </a:tr>
              <a:tr h="150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68.8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13.6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9028650"/>
                  </a:ext>
                </a:extLst>
              </a:tr>
              <a:tr h="150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73.5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3713861"/>
                  </a:ext>
                </a:extLst>
              </a:tr>
              <a:tr h="150979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온라인 교육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82.0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4266300"/>
                  </a:ext>
                </a:extLst>
              </a:tr>
              <a:tr h="150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77.5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17.0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5132803"/>
                  </a:ext>
                </a:extLst>
              </a:tr>
              <a:tr h="150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82.5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13.9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3784203"/>
                  </a:ext>
                </a:extLst>
              </a:tr>
              <a:tr h="1509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77.4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17.9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400128"/>
                  </a:ext>
                </a:extLst>
              </a:tr>
            </a:tbl>
          </a:graphicData>
        </a:graphic>
      </p:graphicFrame>
      <p:graphicFrame>
        <p:nvGraphicFramePr>
          <p:cNvPr id="15" name="차트 14"/>
          <p:cNvGraphicFramePr/>
          <p:nvPr>
            <p:extLst>
              <p:ext uri="{D42A27DB-BD31-4B8C-83A1-F6EECF244321}">
                <p14:modId xmlns:p14="http://schemas.microsoft.com/office/powerpoint/2010/main" val="2114648061"/>
              </p:ext>
            </p:extLst>
          </p:nvPr>
        </p:nvGraphicFramePr>
        <p:xfrm>
          <a:off x="4973452" y="1781496"/>
          <a:ext cx="4932548" cy="441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185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668524" y="179348"/>
            <a:ext cx="19802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+mn-ea"/>
                <a:ea typeface="+mn-ea"/>
              </a:rPr>
              <a:t>2. </a:t>
            </a:r>
            <a:r>
              <a:rPr lang="ko-KR" altLang="en-US" dirty="0" smtClean="0">
                <a:latin typeface="+mn-ea"/>
                <a:ea typeface="+mn-ea"/>
              </a:rPr>
              <a:t>속성별 만족도</a:t>
            </a: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단과대학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17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4294967295"/>
          </p:nvPr>
        </p:nvSpPr>
        <p:spPr>
          <a:xfrm>
            <a:off x="588478" y="820325"/>
            <a:ext cx="8896772" cy="623981"/>
          </a:xfrm>
          <a:prstGeom prst="roundRect">
            <a:avLst>
              <a:gd name="adj" fmla="val 7143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altLang="ko-KR" sz="1400" b="1" dirty="0" smtClean="0"/>
              <a:t>‘</a:t>
            </a:r>
            <a:r>
              <a:rPr lang="ko-KR" altLang="en-US" sz="1400" b="1" dirty="0" smtClean="0"/>
              <a:t>종합 만족도</a:t>
            </a:r>
            <a:r>
              <a:rPr lang="en-US" altLang="ko-KR" sz="1400" b="1" dirty="0" smtClean="0"/>
              <a:t>’, ‘</a:t>
            </a:r>
            <a:r>
              <a:rPr lang="ko-KR" altLang="en-US" sz="1400" b="1" dirty="0" smtClean="0"/>
              <a:t>대학 인식</a:t>
            </a:r>
            <a:r>
              <a:rPr lang="en-US" altLang="ko-KR" sz="1400" b="1" dirty="0" smtClean="0"/>
              <a:t>’, ‘</a:t>
            </a:r>
            <a:r>
              <a:rPr lang="ko-KR" altLang="en-US" sz="1400" b="1" dirty="0" smtClean="0"/>
              <a:t>교육 만족도</a:t>
            </a:r>
            <a:r>
              <a:rPr lang="en-US" altLang="ko-KR" sz="1400" b="1" dirty="0" smtClean="0"/>
              <a:t>＇</a:t>
            </a:r>
            <a:r>
              <a:rPr lang="ko-KR" altLang="en-US" sz="1400" b="1" dirty="0"/>
              <a:t>는</a:t>
            </a:r>
            <a:r>
              <a:rPr lang="ko-KR" altLang="en-US" sz="1400" b="1" dirty="0" smtClean="0"/>
              <a:t> 사회과학대학</a:t>
            </a:r>
            <a:r>
              <a:rPr lang="en-US" altLang="ko-KR" sz="1400" b="1" dirty="0" smtClean="0"/>
              <a:t>, ‘</a:t>
            </a:r>
            <a:r>
              <a:rPr lang="ko-KR" altLang="en-US" sz="1400" b="1" dirty="0" smtClean="0"/>
              <a:t>장학금 제도</a:t>
            </a:r>
            <a:r>
              <a:rPr lang="en-US" altLang="ko-KR" sz="1400" b="1" dirty="0" smtClean="0"/>
              <a:t>’</a:t>
            </a:r>
            <a:r>
              <a:rPr lang="ko-KR" altLang="en-US" sz="1400" b="1" dirty="0" smtClean="0"/>
              <a:t>는 글로벌비즈니스대학</a:t>
            </a:r>
            <a:r>
              <a:rPr lang="en-US" altLang="ko-KR" sz="1400" b="1" dirty="0" smtClean="0"/>
              <a:t>, ’</a:t>
            </a:r>
            <a:r>
              <a:rPr lang="ko-KR" altLang="en-US" sz="1400" b="1" dirty="0" smtClean="0"/>
              <a:t>위기 상황 및 </a:t>
            </a:r>
            <a:endParaRPr lang="en-US" altLang="ko-KR" sz="1400" b="1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ko-KR" altLang="en-US" sz="1400" b="1" dirty="0" smtClean="0"/>
              <a:t>비대면 교육</a:t>
            </a:r>
            <a:r>
              <a:rPr lang="en-US" altLang="ko-KR" sz="1400" b="1" dirty="0" smtClean="0"/>
              <a:t>’ </a:t>
            </a:r>
            <a:r>
              <a:rPr lang="ko-KR" altLang="en-US" sz="1400" b="1" dirty="0" smtClean="0"/>
              <a:t>은 간호대학에서 가장 높게 나타남</a:t>
            </a:r>
            <a:endParaRPr lang="ko-KR" altLang="en-US" sz="1400" b="1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837541"/>
              </p:ext>
            </p:extLst>
          </p:nvPr>
        </p:nvGraphicFramePr>
        <p:xfrm>
          <a:off x="615473" y="2027434"/>
          <a:ext cx="4320000" cy="4243786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313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020352819"/>
                    </a:ext>
                  </a:extLst>
                </a:gridCol>
              </a:tblGrid>
              <a:tr h="2600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단과대학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567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종합 만족도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사회과학대학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77.7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15.5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1484071"/>
                  </a:ext>
                </a:extLst>
              </a:tr>
              <a:tr h="2215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글로벌비즈니스대학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77.6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14.5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8037664"/>
                  </a:ext>
                </a:extLst>
              </a:tr>
              <a:tr h="2215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바이오생태보건대학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74.7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17.1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2236311"/>
                  </a:ext>
                </a:extLst>
              </a:tr>
              <a:tr h="2215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간호대학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73.2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17.2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6812640"/>
                  </a:ext>
                </a:extLst>
              </a:tr>
              <a:tr h="2215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과학기술융합대학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79.6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14.0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0715083"/>
                  </a:ext>
                </a:extLst>
              </a:tr>
              <a:tr h="2215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디자인예술대학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72.6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19.5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1801737"/>
                  </a:ext>
                </a:extLst>
              </a:tr>
              <a:tr h="219005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대학혁신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사회과학대학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76.8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15.6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9015225"/>
                  </a:ext>
                </a:extLst>
              </a:tr>
              <a:tr h="21900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글로벌비즈니스대학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77.1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16.1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2139000"/>
                  </a:ext>
                </a:extLst>
              </a:tr>
              <a:tr h="21900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바이오생태보건대학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73.4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18.1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07401998"/>
                  </a:ext>
                </a:extLst>
              </a:tr>
              <a:tr h="22989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간호대학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18.1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9250634"/>
                  </a:ext>
                </a:extLst>
              </a:tr>
              <a:tr h="21900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과학기술융합대학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78.8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15.7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2901037"/>
                  </a:ext>
                </a:extLst>
              </a:tr>
              <a:tr h="21900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디자인예술대학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72.4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18.6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8215529"/>
                  </a:ext>
                </a:extLst>
              </a:tr>
              <a:tr h="221567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대학 인식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사회과학대학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78.7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17.4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586475"/>
                  </a:ext>
                </a:extLst>
              </a:tr>
              <a:tr h="2215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글로벌비즈니스대학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77.4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15.2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569157"/>
                  </a:ext>
                </a:extLst>
              </a:tr>
              <a:tr h="2215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바이오생태보건대학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73.6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18.9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9806350"/>
                  </a:ext>
                </a:extLst>
              </a:tr>
              <a:tr h="2215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간호대학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74.1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18.1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3023733"/>
                  </a:ext>
                </a:extLst>
              </a:tr>
              <a:tr h="2215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과학기술융합대학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79.8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16.1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2318780"/>
                  </a:ext>
                </a:extLst>
              </a:tr>
              <a:tr h="2215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디자인예술대학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72.1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22.9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079864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88478" y="1652162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latin typeface="+mn-ea"/>
              </a:rPr>
              <a:t>[</a:t>
            </a:r>
            <a:r>
              <a:rPr lang="ko-KR" altLang="en-US" sz="1300" b="1" dirty="0" smtClean="0">
                <a:latin typeface="+mn-ea"/>
              </a:rPr>
              <a:t>단과대학에 따른 영역 만족도</a:t>
            </a:r>
            <a:r>
              <a:rPr lang="en-US" altLang="ko-KR" sz="1300" b="1" dirty="0" smtClean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412878"/>
              </p:ext>
            </p:extLst>
          </p:nvPr>
        </p:nvGraphicFramePr>
        <p:xfrm>
          <a:off x="5165250" y="2025082"/>
          <a:ext cx="4320000" cy="4246139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335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020352819"/>
                    </a:ext>
                  </a:extLst>
                </a:gridCol>
              </a:tblGrid>
              <a:tr h="2623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단과대학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525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교육 만족도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사회과학대학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82.2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16.7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267245"/>
                  </a:ext>
                </a:extLst>
              </a:tr>
              <a:tr h="24152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글로벌비즈니스대학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79.3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14.3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5752422"/>
                  </a:ext>
                </a:extLst>
              </a:tr>
              <a:tr h="24152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바이오생태보건대학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79.8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16.1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7519060"/>
                  </a:ext>
                </a:extLst>
              </a:tr>
              <a:tr h="24152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간호대학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79.8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15.0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3641436"/>
                  </a:ext>
                </a:extLst>
              </a:tr>
              <a:tr h="24152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과학기술융합대학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12.9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0035975"/>
                  </a:ext>
                </a:extLst>
              </a:tr>
              <a:tr h="24152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디자인예술대학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75.8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22.0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8599012"/>
                  </a:ext>
                </a:extLst>
              </a:tr>
              <a:tr h="211216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장학금 제도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사회과학대학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72.0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1484071"/>
                  </a:ext>
                </a:extLst>
              </a:tr>
              <a:tr h="21121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글로벌비즈니스대학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74.8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16.2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037664"/>
                  </a:ext>
                </a:extLst>
              </a:tr>
              <a:tr h="21121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바이오생태보건대학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72.0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21.6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2236311"/>
                  </a:ext>
                </a:extLst>
              </a:tr>
              <a:tr h="21121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간호대학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22.7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6812640"/>
                  </a:ext>
                </a:extLst>
              </a:tr>
              <a:tr h="21121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과학기술융합대학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77.3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18.2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0715083"/>
                  </a:ext>
                </a:extLst>
              </a:tr>
              <a:tr h="21121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디자인예술대학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64.2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22.4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1801737"/>
                  </a:ext>
                </a:extLst>
              </a:tr>
              <a:tr h="211216">
                <a:tc rowSpan="6"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온라인 교육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사회과학대학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77.8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16.0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8586475"/>
                  </a:ext>
                </a:extLst>
              </a:tr>
              <a:tr h="21121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글로벌비즈니스대학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14.4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569157"/>
                  </a:ext>
                </a:extLst>
              </a:tr>
              <a:tr h="21121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바이오생태보건대학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76.9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17.2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9806350"/>
                  </a:ext>
                </a:extLst>
              </a:tr>
              <a:tr h="21121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간호대학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75.2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023733"/>
                  </a:ext>
                </a:extLst>
              </a:tr>
              <a:tr h="21121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과학기술융합대학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14.3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2318780"/>
                  </a:ext>
                </a:extLst>
              </a:tr>
              <a:tr h="21121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디자인예술대학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76.7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21.0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0798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65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668524" y="179348"/>
            <a:ext cx="2016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+mn-ea"/>
                <a:ea typeface="+mn-ea"/>
              </a:rPr>
              <a:t>3</a:t>
            </a:r>
            <a:r>
              <a:rPr lang="en-US" altLang="ko-KR" dirty="0" smtClean="0">
                <a:latin typeface="+mn-ea"/>
                <a:ea typeface="+mn-ea"/>
              </a:rPr>
              <a:t>. </a:t>
            </a:r>
            <a:r>
              <a:rPr lang="ko-KR" altLang="en-US" dirty="0" smtClean="0">
                <a:latin typeface="+mn-ea"/>
                <a:ea typeface="+mn-ea"/>
              </a:rPr>
              <a:t>기타 부가 사항</a:t>
            </a: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대학 정보 제공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18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4294967295"/>
          </p:nvPr>
        </p:nvSpPr>
        <p:spPr>
          <a:xfrm>
            <a:off x="583452" y="798102"/>
            <a:ext cx="8901797" cy="542643"/>
          </a:xfrm>
          <a:prstGeom prst="roundRect">
            <a:avLst>
              <a:gd name="adj" fmla="val 7143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 algn="ctr">
              <a:lnSpc>
                <a:spcPct val="170000"/>
              </a:lnSpc>
              <a:buNone/>
            </a:pPr>
            <a:r>
              <a:rPr lang="ko-KR" altLang="en-US" sz="1400" b="1" dirty="0" smtClean="0"/>
              <a:t>학과 정보를 제공 받는지 여부</a:t>
            </a:r>
            <a:endParaRPr lang="ko-KR" altLang="en-US" sz="1400" b="1" dirty="0"/>
          </a:p>
        </p:txBody>
      </p:sp>
      <p:graphicFrame>
        <p:nvGraphicFramePr>
          <p:cNvPr id="8" name="차트 7"/>
          <p:cNvGraphicFramePr/>
          <p:nvPr>
            <p:extLst>
              <p:ext uri="{D42A27DB-BD31-4B8C-83A1-F6EECF244321}">
                <p14:modId xmlns:p14="http://schemas.microsoft.com/office/powerpoint/2010/main" val="1737358594"/>
              </p:ext>
            </p:extLst>
          </p:nvPr>
        </p:nvGraphicFramePr>
        <p:xfrm>
          <a:off x="388064" y="1797441"/>
          <a:ext cx="9291701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841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970"/>
          <a:stretch/>
        </p:blipFill>
        <p:spPr>
          <a:xfrm>
            <a:off x="2144688" y="944724"/>
            <a:ext cx="1808241" cy="473395"/>
          </a:xfrm>
          <a:prstGeom prst="roundRect">
            <a:avLst/>
          </a:prstGeom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188825"/>
              </p:ext>
            </p:extLst>
          </p:nvPr>
        </p:nvGraphicFramePr>
        <p:xfrm>
          <a:off x="2361868" y="2132858"/>
          <a:ext cx="6604000" cy="4176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16">
                  <a:extLst>
                    <a:ext uri="{9D8B030D-6E8A-4147-A177-3AD203B41FA5}">
                      <a16:colId xmlns:a16="http://schemas.microsoft.com/office/drawing/2014/main" val="852330885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363338791"/>
                    </a:ext>
                  </a:extLst>
                </a:gridCol>
                <a:gridCol w="396044">
                  <a:extLst>
                    <a:ext uri="{9D8B030D-6E8A-4147-A177-3AD203B41FA5}">
                      <a16:colId xmlns:a16="http://schemas.microsoft.com/office/drawing/2014/main" val="390485620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7930307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1240200613"/>
                    </a:ext>
                  </a:extLst>
                </a:gridCol>
              </a:tblGrid>
              <a:tr h="33411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Ⅰ.</a:t>
                      </a:r>
                      <a:endParaRPr lang="ko-KR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</a:rPr>
                        <a:t>조사 개요</a:t>
                      </a:r>
                      <a:r>
                        <a:rPr lang="ko-KR" altLang="en-US" sz="13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300" b="1" baseline="0" dirty="0" smtClean="0">
                          <a:solidFill>
                            <a:schemeClr val="tx1"/>
                          </a:solidFill>
                        </a:rPr>
                        <a:t>---------------------------- 2</a:t>
                      </a:r>
                      <a:endParaRPr lang="ko-KR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Ⅲ.</a:t>
                      </a:r>
                      <a:endParaRPr lang="ko-KR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</a:rPr>
                        <a:t>결과 및 제언 </a:t>
                      </a:r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</a:rPr>
                        <a:t>------------------- 24</a:t>
                      </a:r>
                      <a:endParaRPr lang="ko-KR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434445"/>
                  </a:ext>
                </a:extLst>
              </a:tr>
              <a:tr h="1447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</a:rPr>
                        <a:t>조사 목적 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</a:rPr>
                        <a:t>----------------------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</a:rPr>
                        <a:t> 3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</a:rPr>
                        <a:t>측정 모형 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</a:rPr>
                        <a:t>---------------------- 4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</a:rPr>
                        <a:t>수행 절차 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</a:rPr>
                        <a:t>---------------------- 5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</a:rPr>
                        <a:t>조사 설계 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</a:rPr>
                        <a:t>---------------------- 6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</a:rPr>
                        <a:t>응답자 현황 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</a:rPr>
                        <a:t>----------------------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</a:rPr>
                        <a:t>결과 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</a:rPr>
                        <a:t>------------------------ 25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</a:rPr>
                        <a:t>제언 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</a:rPr>
                        <a:t>----------------------- 28</a:t>
                      </a:r>
                    </a:p>
                    <a:p>
                      <a:pPr marL="0" indent="0" algn="dist" latinLnBrk="1">
                        <a:buNone/>
                      </a:pPr>
                      <a:endParaRPr lang="en-US" altLang="ko-KR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8352729"/>
                  </a:ext>
                </a:extLst>
              </a:tr>
              <a:tr h="1002351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Ⅱ.</a:t>
                      </a:r>
                      <a:endParaRPr lang="ko-KR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di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</a:rPr>
                        <a:t>종합평가 </a:t>
                      </a:r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</a:rPr>
                        <a:t>------------------------------- 10</a:t>
                      </a:r>
                    </a:p>
                    <a:p>
                      <a:pPr marL="0" marR="0" lvl="0" indent="0" algn="di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</a:rPr>
                        <a:t>종합 만족도 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</a:rPr>
                        <a:t>----------------------- 11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</a:rPr>
                        <a:t>속성별 만족도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</a:rPr>
                        <a:t>--------------------- 15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</a:rPr>
                        <a:t>기타 부가 사항 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</a:rPr>
                        <a:t>-------------------- 18</a:t>
                      </a:r>
                    </a:p>
                    <a:p>
                      <a:pPr marL="0" indent="0" algn="dist" latinLnBrk="1">
                        <a:buNone/>
                      </a:pPr>
                      <a:endParaRPr lang="ko-KR" altLang="en-US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dist" latinLnBrk="1"/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Ⅳ.</a:t>
                      </a:r>
                      <a:endParaRPr lang="ko-KR" alt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부록 </a:t>
                      </a:r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---------------------------</a:t>
                      </a:r>
                      <a:r>
                        <a:rPr lang="en-US" altLang="ko-KR" sz="1300" b="1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1300" b="1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29</a:t>
                      </a:r>
                      <a:endParaRPr lang="en-US" altLang="ko-KR" sz="13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pPr marL="228600" indent="-228600" algn="dist" latinLnBrk="1">
                        <a:buAutoNum type="arabicPeriod"/>
                      </a:pPr>
                      <a:endParaRPr lang="en-US" altLang="ko-KR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 algn="dist" latinLnBrk="1">
                        <a:buAutoNum type="arabicPeriod"/>
                      </a:pPr>
                      <a:r>
                        <a:rPr lang="ko-KR" altLang="en-US" sz="1200" b="0" dirty="0" smtClean="0">
                          <a:solidFill>
                            <a:schemeClr val="tx1"/>
                          </a:solidFill>
                        </a:rPr>
                        <a:t>설문지 </a:t>
                      </a:r>
                      <a:r>
                        <a:rPr lang="en-US" altLang="ko-KR" sz="1200" b="0" dirty="0" smtClean="0">
                          <a:solidFill>
                            <a:schemeClr val="tx1"/>
                          </a:solidFill>
                        </a:rPr>
                        <a:t>----------------------------------</a:t>
                      </a: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</a:rPr>
                        <a:t> 30</a:t>
                      </a:r>
                      <a:endParaRPr lang="en-US" altLang="ko-KR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 algn="dist" latinLnBrk="1">
                        <a:buAutoNum type="arabicPeriod"/>
                      </a:pPr>
                      <a:endParaRPr lang="en-US" altLang="ko-KR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6122494"/>
                  </a:ext>
                </a:extLst>
              </a:tr>
              <a:tr h="7239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1360613"/>
                  </a:ext>
                </a:extLst>
              </a:tr>
              <a:tr h="334117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dist"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058667"/>
                  </a:ext>
                </a:extLst>
              </a:tr>
              <a:tr h="334117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dist" latinLnBrk="1">
                        <a:buAutoNum type="arabicPeriod"/>
                      </a:pP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dist" latinLnBrk="1">
                        <a:buAutoNum type="arabicPeriod"/>
                      </a:pPr>
                      <a:endParaRPr lang="en-US" altLang="ko-KR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12092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8DFDE4F-B99A-4D89-A164-F82B3A41904D}"/>
              </a:ext>
            </a:extLst>
          </p:cNvPr>
          <p:cNvSpPr txBox="1"/>
          <p:nvPr/>
        </p:nvSpPr>
        <p:spPr>
          <a:xfrm>
            <a:off x="2144688" y="1558162"/>
            <a:ext cx="1021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spc="-150" dirty="0">
                <a:solidFill>
                  <a:schemeClr val="tx2">
                    <a:lumMod val="60000"/>
                    <a:lumOff val="40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Contents</a:t>
            </a:r>
            <a:endParaRPr lang="ko-KR" altLang="en-US" sz="1600" spc="-150" dirty="0">
              <a:solidFill>
                <a:schemeClr val="tx2">
                  <a:lumMod val="60000"/>
                  <a:lumOff val="40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658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668524" y="179348"/>
            <a:ext cx="2016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+mn-ea"/>
                <a:ea typeface="+mn-ea"/>
              </a:rPr>
              <a:t>3</a:t>
            </a:r>
            <a:r>
              <a:rPr lang="en-US" altLang="ko-KR" dirty="0" smtClean="0">
                <a:latin typeface="+mn-ea"/>
                <a:ea typeface="+mn-ea"/>
              </a:rPr>
              <a:t>. </a:t>
            </a:r>
            <a:r>
              <a:rPr lang="ko-KR" altLang="en-US" dirty="0" smtClean="0">
                <a:latin typeface="+mn-ea"/>
                <a:ea typeface="+mn-ea"/>
              </a:rPr>
              <a:t>기타 부가 사항</a:t>
            </a: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대학 정보 제공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19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4294967295"/>
          </p:nvPr>
        </p:nvSpPr>
        <p:spPr>
          <a:xfrm>
            <a:off x="583452" y="798102"/>
            <a:ext cx="8901797" cy="542643"/>
          </a:xfrm>
          <a:prstGeom prst="roundRect">
            <a:avLst>
              <a:gd name="adj" fmla="val 7143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 algn="ctr">
              <a:lnSpc>
                <a:spcPct val="170000"/>
              </a:lnSpc>
              <a:buNone/>
            </a:pPr>
            <a:r>
              <a:rPr lang="ko-KR" altLang="en-US" sz="1400" b="1" dirty="0" smtClean="0"/>
              <a:t>자녀의 진로에 대한 정보를 제공 받는지 여부</a:t>
            </a:r>
            <a:endParaRPr lang="ko-KR" altLang="en-US" sz="1400" b="1" dirty="0"/>
          </a:p>
        </p:txBody>
      </p:sp>
      <p:graphicFrame>
        <p:nvGraphicFramePr>
          <p:cNvPr id="8" name="차트 7"/>
          <p:cNvGraphicFramePr/>
          <p:nvPr>
            <p:extLst>
              <p:ext uri="{D42A27DB-BD31-4B8C-83A1-F6EECF244321}">
                <p14:modId xmlns:p14="http://schemas.microsoft.com/office/powerpoint/2010/main" val="2521746899"/>
              </p:ext>
            </p:extLst>
          </p:nvPr>
        </p:nvGraphicFramePr>
        <p:xfrm>
          <a:off x="388064" y="1797441"/>
          <a:ext cx="9291701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852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668524" y="179348"/>
            <a:ext cx="2016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+mn-ea"/>
                <a:ea typeface="+mn-ea"/>
              </a:rPr>
              <a:t>3</a:t>
            </a:r>
            <a:r>
              <a:rPr lang="en-US" altLang="ko-KR" dirty="0" smtClean="0">
                <a:latin typeface="+mn-ea"/>
                <a:ea typeface="+mn-ea"/>
              </a:rPr>
              <a:t>. </a:t>
            </a:r>
            <a:r>
              <a:rPr lang="ko-KR" altLang="en-US" dirty="0" smtClean="0">
                <a:latin typeface="+mn-ea"/>
                <a:ea typeface="+mn-ea"/>
              </a:rPr>
              <a:t>기타 부가 사항</a:t>
            </a: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대학 정보 제공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20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4294967295"/>
          </p:nvPr>
        </p:nvSpPr>
        <p:spPr>
          <a:xfrm>
            <a:off x="583452" y="798102"/>
            <a:ext cx="8901797" cy="542643"/>
          </a:xfrm>
          <a:prstGeom prst="roundRect">
            <a:avLst>
              <a:gd name="adj" fmla="val 7143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 algn="ctr">
              <a:lnSpc>
                <a:spcPct val="170000"/>
              </a:lnSpc>
              <a:buNone/>
            </a:pPr>
            <a:r>
              <a:rPr lang="ko-KR" altLang="en-US" sz="1400" b="1" dirty="0" smtClean="0"/>
              <a:t>자녀의 취업 혹은 창업에 대한 정보를 제공 받는지 여부</a:t>
            </a:r>
            <a:endParaRPr lang="ko-KR" altLang="en-US" sz="1400" b="1" dirty="0"/>
          </a:p>
        </p:txBody>
      </p:sp>
      <p:graphicFrame>
        <p:nvGraphicFramePr>
          <p:cNvPr id="8" name="차트 7"/>
          <p:cNvGraphicFramePr/>
          <p:nvPr>
            <p:extLst>
              <p:ext uri="{D42A27DB-BD31-4B8C-83A1-F6EECF244321}">
                <p14:modId xmlns:p14="http://schemas.microsoft.com/office/powerpoint/2010/main" val="2067685646"/>
              </p:ext>
            </p:extLst>
          </p:nvPr>
        </p:nvGraphicFramePr>
        <p:xfrm>
          <a:off x="388064" y="1797441"/>
          <a:ext cx="9291701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316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668524" y="179348"/>
            <a:ext cx="2016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+mn-ea"/>
                <a:ea typeface="+mn-ea"/>
              </a:rPr>
              <a:t>3</a:t>
            </a:r>
            <a:r>
              <a:rPr lang="en-US" altLang="ko-KR" dirty="0" smtClean="0">
                <a:latin typeface="+mn-ea"/>
                <a:ea typeface="+mn-ea"/>
              </a:rPr>
              <a:t>. </a:t>
            </a:r>
            <a:r>
              <a:rPr lang="ko-KR" altLang="en-US" dirty="0" smtClean="0">
                <a:latin typeface="+mn-ea"/>
                <a:ea typeface="+mn-ea"/>
              </a:rPr>
              <a:t>기타 부가 사항</a:t>
            </a: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대학 정보 제공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21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4294967295"/>
          </p:nvPr>
        </p:nvSpPr>
        <p:spPr>
          <a:xfrm>
            <a:off x="583452" y="798102"/>
            <a:ext cx="8901797" cy="542643"/>
          </a:xfrm>
          <a:prstGeom prst="roundRect">
            <a:avLst>
              <a:gd name="adj" fmla="val 7143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 algn="ctr">
              <a:lnSpc>
                <a:spcPct val="170000"/>
              </a:lnSpc>
              <a:buNone/>
            </a:pPr>
            <a:r>
              <a:rPr lang="ko-KR" altLang="en-US" sz="1400" b="1" dirty="0" smtClean="0"/>
              <a:t>학부모를 위한 다양한 행사에 대한 정보를 제공 받는지 여부</a:t>
            </a:r>
            <a:endParaRPr lang="ko-KR" altLang="en-US" sz="1400" b="1" dirty="0"/>
          </a:p>
        </p:txBody>
      </p:sp>
      <p:graphicFrame>
        <p:nvGraphicFramePr>
          <p:cNvPr id="8" name="차트 7"/>
          <p:cNvGraphicFramePr/>
          <p:nvPr>
            <p:extLst>
              <p:ext uri="{D42A27DB-BD31-4B8C-83A1-F6EECF244321}">
                <p14:modId xmlns:p14="http://schemas.microsoft.com/office/powerpoint/2010/main" val="2467842580"/>
              </p:ext>
            </p:extLst>
          </p:nvPr>
        </p:nvGraphicFramePr>
        <p:xfrm>
          <a:off x="388064" y="1797441"/>
          <a:ext cx="9291701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559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668524" y="179348"/>
            <a:ext cx="2016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+mn-ea"/>
                <a:ea typeface="+mn-ea"/>
              </a:rPr>
              <a:t>3</a:t>
            </a:r>
            <a:r>
              <a:rPr lang="en-US" altLang="ko-KR" dirty="0" smtClean="0">
                <a:latin typeface="+mn-ea"/>
                <a:ea typeface="+mn-ea"/>
              </a:rPr>
              <a:t>. </a:t>
            </a:r>
            <a:r>
              <a:rPr lang="ko-KR" altLang="en-US" dirty="0" smtClean="0">
                <a:latin typeface="+mn-ea"/>
                <a:ea typeface="+mn-ea"/>
              </a:rPr>
              <a:t>기타 부가 사항</a:t>
            </a: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나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의견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22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4294967295"/>
          </p:nvPr>
        </p:nvSpPr>
        <p:spPr>
          <a:xfrm>
            <a:off x="583452" y="798102"/>
            <a:ext cx="8901797" cy="542643"/>
          </a:xfrm>
          <a:prstGeom prst="roundRect">
            <a:avLst>
              <a:gd name="adj" fmla="val 7143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 algn="ctr">
              <a:lnSpc>
                <a:spcPct val="170000"/>
              </a:lnSpc>
              <a:buNone/>
            </a:pPr>
            <a:r>
              <a:rPr lang="ko-KR" altLang="en-US" sz="1400" b="1" dirty="0" smtClean="0"/>
              <a:t>학부모 의견 및 건의사항 결과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긍정 </a:t>
            </a:r>
            <a:r>
              <a:rPr lang="en-US" altLang="ko-KR" sz="1400" b="1" dirty="0" smtClean="0"/>
              <a:t>20.0%, </a:t>
            </a:r>
            <a:r>
              <a:rPr lang="ko-KR" altLang="en-US" sz="1400" b="1" dirty="0"/>
              <a:t>중립 </a:t>
            </a:r>
            <a:r>
              <a:rPr lang="en-US" altLang="ko-KR" sz="1400" b="1" dirty="0" smtClean="0"/>
              <a:t>20.0% , </a:t>
            </a:r>
            <a:r>
              <a:rPr lang="ko-KR" altLang="en-US" sz="1400" b="1" dirty="0" smtClean="0"/>
              <a:t>건의사항 </a:t>
            </a:r>
            <a:r>
              <a:rPr lang="en-US" altLang="ko-KR" sz="1400" b="1" dirty="0" smtClean="0"/>
              <a:t>60.0%</a:t>
            </a:r>
            <a:r>
              <a:rPr lang="ko-KR" altLang="en-US" sz="1400" b="1" dirty="0" smtClean="0"/>
              <a:t>로 나타남 </a:t>
            </a:r>
            <a:endParaRPr lang="ko-KR" altLang="en-US" sz="1400" b="1" dirty="0"/>
          </a:p>
        </p:txBody>
      </p:sp>
      <p:graphicFrame>
        <p:nvGraphicFramePr>
          <p:cNvPr id="7" name="차트 6"/>
          <p:cNvGraphicFramePr/>
          <p:nvPr>
            <p:extLst>
              <p:ext uri="{D42A27DB-BD31-4B8C-83A1-F6EECF244321}">
                <p14:modId xmlns:p14="http://schemas.microsoft.com/office/powerpoint/2010/main" val="1212844536"/>
              </p:ext>
            </p:extLst>
          </p:nvPr>
        </p:nvGraphicFramePr>
        <p:xfrm>
          <a:off x="2180692" y="1518159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632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668524" y="179348"/>
            <a:ext cx="2016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+mn-ea"/>
                <a:ea typeface="+mn-ea"/>
              </a:rPr>
              <a:t>3</a:t>
            </a:r>
            <a:r>
              <a:rPr lang="en-US" altLang="ko-KR" dirty="0" smtClean="0">
                <a:latin typeface="+mn-ea"/>
                <a:ea typeface="+mn-ea"/>
              </a:rPr>
              <a:t>. </a:t>
            </a:r>
            <a:r>
              <a:rPr lang="ko-KR" altLang="en-US" dirty="0" smtClean="0">
                <a:latin typeface="+mn-ea"/>
                <a:ea typeface="+mn-ea"/>
              </a:rPr>
              <a:t>기타 부가 사항</a:t>
            </a: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나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의견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23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4294967295"/>
          </p:nvPr>
        </p:nvSpPr>
        <p:spPr>
          <a:xfrm>
            <a:off x="591177" y="800708"/>
            <a:ext cx="8901797" cy="396044"/>
          </a:xfrm>
          <a:prstGeom prst="roundRect">
            <a:avLst>
              <a:gd name="adj" fmla="val 7143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ko-KR" altLang="en-US" sz="1400" b="1" dirty="0" smtClean="0"/>
              <a:t>건의사항</a:t>
            </a:r>
            <a:endParaRPr lang="ko-KR" altLang="en-US" sz="1400" b="1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381751"/>
              </p:ext>
            </p:extLst>
          </p:nvPr>
        </p:nvGraphicFramePr>
        <p:xfrm>
          <a:off x="591177" y="1470013"/>
          <a:ext cx="8894073" cy="481090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190838">
                  <a:extLst>
                    <a:ext uri="{9D8B030D-6E8A-4147-A177-3AD203B41FA5}">
                      <a16:colId xmlns:a16="http://schemas.microsoft.com/office/drawing/2014/main" val="1881251794"/>
                    </a:ext>
                  </a:extLst>
                </a:gridCol>
                <a:gridCol w="7703235">
                  <a:extLst>
                    <a:ext uri="{9D8B030D-6E8A-4147-A177-3AD203B41FA5}">
                      <a16:colId xmlns:a16="http://schemas.microsoft.com/office/drawing/2014/main" val="2132751855"/>
                    </a:ext>
                  </a:extLst>
                </a:gridCol>
              </a:tblGrid>
              <a:tr h="147379">
                <a:tc rowSpan="22">
                  <a:txBody>
                    <a:bodyPr/>
                    <a:lstStyle/>
                    <a:p>
                      <a:pPr algn="ctr" fontAlgn="b"/>
                      <a:r>
                        <a:rPr lang="ko-KR" altLang="en-US" sz="15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건의사항</a:t>
                      </a:r>
                      <a:endParaRPr lang="ko-KR" altLang="en-US" sz="15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1" hangingPunct="1"/>
                      <a:r>
                        <a:rPr lang="ko-KR" alt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졸업만 하면 끝인 학교가 아닌</a:t>
                      </a:r>
                      <a:r>
                        <a:rPr lang="en-US" altLang="ko-K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진료선택</a:t>
                      </a:r>
                      <a:r>
                        <a:rPr lang="en-US" altLang="ko-K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취업까지 연결되는 적극적인 학교로 발전했으면 하는</a:t>
                      </a:r>
                      <a:r>
                        <a:rPr lang="en-US" altLang="ko-K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... </a:t>
                      </a:r>
                      <a:r>
                        <a:rPr lang="ko-KR" altLang="en-US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신한대</a:t>
                      </a:r>
                      <a:r>
                        <a:rPr lang="ko-KR" alt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altLang="en-US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홧팅</a:t>
                      </a:r>
                      <a:r>
                        <a:rPr lang="en-US" altLang="ko-K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!!^^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6987238"/>
                  </a:ext>
                </a:extLst>
              </a:tr>
              <a:tr h="36760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1" hangingPunct="1"/>
                      <a:r>
                        <a:rPr lang="en-US" altLang="ko-K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1.</a:t>
                      </a:r>
                      <a:r>
                        <a:rPr lang="ko-KR" altLang="en-U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장학금제도를 더 확충했으면 좋겠습니다</a:t>
                      </a:r>
                      <a:br>
                        <a:rPr lang="ko-KR" altLang="en-U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</a:br>
                      <a:r>
                        <a:rPr lang="en-US" altLang="ko-K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2.</a:t>
                      </a:r>
                      <a:r>
                        <a:rPr lang="ko-KR" altLang="en-U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수업료를 인하해주세요</a:t>
                      </a:r>
                      <a:br>
                        <a:rPr lang="ko-KR" altLang="en-U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</a:br>
                      <a:r>
                        <a:rPr lang="en-US" altLang="ko-K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3.</a:t>
                      </a:r>
                      <a:r>
                        <a:rPr lang="ko-KR" altLang="en-U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재학생 취업양성을 위해 일반기업들과 더 협업해주세요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254698"/>
                  </a:ext>
                </a:extLst>
              </a:tr>
              <a:tr h="1823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1" hangingPunct="1"/>
                      <a:r>
                        <a:rPr lang="en-US" altLang="ko-K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lang="ko-KR" altLang="en-U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켐퍼스 수업을 많이 바랍니다</a:t>
                      </a:r>
                      <a:r>
                        <a:rPr lang="en-US" altLang="ko-K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97716805"/>
                  </a:ext>
                </a:extLst>
              </a:tr>
              <a:tr h="1483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1" hangingPunct="1"/>
                      <a:r>
                        <a:rPr lang="ko-KR" altLang="en-U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간호학과 전공 관련 수업이 의정부캠퍼스에 개설이 지금보다 우수한 학생들의 지원이 많아지면서 학교의 위상이 높아질 것으로 생각됩니다</a:t>
                      </a:r>
                      <a:r>
                        <a:rPr lang="en-US" altLang="ko-K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20791498"/>
                  </a:ext>
                </a:extLst>
              </a:tr>
              <a:tr h="36760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1" hangingPunct="1"/>
                      <a:r>
                        <a:rPr lang="ko-KR" altLang="en-U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간호학과 전공과정 수업을 의정부캠퍼스에 개설하면 수도권 우수한 학생들이 통학 접근성 좋아지면서 더 많이 지원해 학교의 위상이 지금보다 많이 향상 될것이라 생각합니다</a:t>
                      </a:r>
                      <a:r>
                        <a:rPr lang="en-US" altLang="ko-K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 </a:t>
                      </a:r>
                      <a:r>
                        <a:rPr lang="ko-KR" altLang="en-U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또한 지금의 동두천캠퍼스는 통학 접근성이 상당한 불편해 인접지역 우수한 학생들 통학편의 해소 차원에서 인접지역인 남양주시</a:t>
                      </a:r>
                      <a:r>
                        <a:rPr lang="en-US" altLang="ko-K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구리시 등 통학버스의 다양한 노선으로 확대 되었으면 합니다</a:t>
                      </a:r>
                      <a:r>
                        <a:rPr lang="en-US" altLang="ko-K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9612066"/>
                  </a:ext>
                </a:extLst>
              </a:tr>
              <a:tr h="1678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1" hangingPunct="1"/>
                      <a:r>
                        <a:rPr lang="ko-KR" alt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감사합니다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20621218"/>
                  </a:ext>
                </a:extLst>
              </a:tr>
              <a:tr h="36760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감사합니다</a:t>
                      </a:r>
                      <a:r>
                        <a:rPr lang="en-US" altLang="ko-K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br>
                        <a:rPr lang="en-US" altLang="ko-K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</a:br>
                      <a:r>
                        <a:rPr lang="ko-KR" alt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학교에서 여러 형태로 학생들 </a:t>
                      </a:r>
                      <a:r>
                        <a:rPr lang="ko-KR" altLang="en-US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역랑강화를</a:t>
                      </a:r>
                      <a:r>
                        <a:rPr lang="ko-KR" alt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위해 노력하고 있는데 부모로써 몰랐던 부분도 많이 </a:t>
                      </a:r>
                      <a:r>
                        <a:rPr lang="ko-KR" altLang="en-US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있었던거</a:t>
                      </a:r>
                      <a:r>
                        <a:rPr lang="ko-KR" alt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같습니다</a:t>
                      </a:r>
                      <a:r>
                        <a:rPr lang="en-US" altLang="ko-K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  <a:br>
                        <a:rPr lang="en-US" altLang="ko-K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</a:br>
                      <a:r>
                        <a:rPr lang="ko-KR" alt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앞으로도 학부모들께도 </a:t>
                      </a:r>
                      <a:r>
                        <a:rPr lang="en-US" altLang="ko-KR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sns</a:t>
                      </a:r>
                      <a:r>
                        <a:rPr lang="en-US" altLang="ko-K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문자 등을 통해 </a:t>
                      </a:r>
                      <a:r>
                        <a:rPr lang="ko-KR" altLang="en-US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학교소식을</a:t>
                      </a:r>
                      <a:r>
                        <a:rPr lang="ko-KR" alt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많이 알려주시면 감사하겠습니다</a:t>
                      </a:r>
                      <a:r>
                        <a:rPr lang="en-US" altLang="ko-K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7354208"/>
                  </a:ext>
                </a:extLst>
              </a:tr>
              <a:tr h="1695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계속 </a:t>
                      </a:r>
                      <a:r>
                        <a:rPr lang="ko-KR" altLang="en-US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발전하시길</a:t>
                      </a:r>
                      <a:r>
                        <a:rPr lang="ko-KR" alt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진심으로 </a:t>
                      </a:r>
                      <a:r>
                        <a:rPr lang="ko-KR" altLang="en-US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기도드립니다</a:t>
                      </a:r>
                      <a:endParaRPr lang="ko-KR" alt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4519607"/>
                  </a:ext>
                </a:extLst>
              </a:tr>
              <a:tr h="1695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교내식당 향상바랍니다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7238631"/>
                  </a:ext>
                </a:extLst>
              </a:tr>
              <a:tr h="1695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교수들이 학생취업등에 열정이 부족하다</a:t>
                      </a:r>
                      <a:r>
                        <a:rPr lang="en-US" altLang="ko-K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 </a:t>
                      </a:r>
                      <a:r>
                        <a:rPr lang="ko-KR" altLang="en-U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많이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6603697"/>
                  </a:ext>
                </a:extLst>
              </a:tr>
              <a:tr h="1695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교수와 학생간 원활한 소통이 자유롭게 이우어졌으면 좋겠습니다</a:t>
                      </a:r>
                      <a:r>
                        <a:rPr lang="en-US" altLang="ko-K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5857336"/>
                  </a:ext>
                </a:extLst>
              </a:tr>
              <a:tr h="1695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교수진이나 학사관리에 만전을 기해주시기 바랍니다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6260281"/>
                  </a:ext>
                </a:extLst>
              </a:tr>
              <a:tr h="1695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글로벌시대에 맞게 외국학교와 교환학생 시스템을 더 다양하게 해주세요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8024938"/>
                  </a:ext>
                </a:extLst>
              </a:tr>
              <a:tr h="1695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기숙사 늘려주세요</a:t>
                      </a:r>
                      <a:r>
                        <a:rPr lang="en-US" altLang="ko-K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~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0489353"/>
                  </a:ext>
                </a:extLst>
              </a:tr>
              <a:tr h="1695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기숙사 좀더 혜택을주세요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2258622"/>
                  </a:ext>
                </a:extLst>
              </a:tr>
              <a:tr h="1695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난방이나 조리실습시 수도고장은 빨리빨리 처리되었으면합니다 기본사항인데 안되는것같아 빠른개서 바랍니다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883912"/>
                  </a:ext>
                </a:extLst>
              </a:tr>
              <a:tr h="1695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다양한 장학제도 운영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6261110"/>
                  </a:ext>
                </a:extLst>
              </a:tr>
              <a:tr h="2481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대체로 만족하는 편입니다</a:t>
                      </a:r>
                      <a:r>
                        <a:rPr lang="en-US" altLang="ko-K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!</a:t>
                      </a:r>
                      <a:br>
                        <a:rPr lang="en-US" altLang="ko-K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</a:br>
                      <a:r>
                        <a:rPr lang="ko-KR" altLang="en-U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주인인 학생을 위한 충족된 캠퍼스가 되길 바랍니다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9236360"/>
                  </a:ext>
                </a:extLst>
              </a:tr>
              <a:tr h="1695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대학과 교수진의 개혁과 혁신이 필요합니다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3692935"/>
                  </a:ext>
                </a:extLst>
              </a:tr>
              <a:tr h="2481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동두천 간호대학은 학교등교가 불편한것 같다</a:t>
                      </a:r>
                      <a:br>
                        <a:rPr lang="ko-KR" altLang="en-U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</a:br>
                      <a:r>
                        <a:rPr lang="ko-KR" altLang="en-U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스쿨버스로 등교하기 좋게 하면좋겠습니다</a:t>
                      </a:r>
                      <a:r>
                        <a:rPr lang="en-US" altLang="ko-KR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7350454"/>
                  </a:ext>
                </a:extLst>
              </a:tr>
              <a:tr h="1695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등록금 좀 줄여주세요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8739150"/>
                  </a:ext>
                </a:extLst>
              </a:tr>
              <a:tr h="4870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등록금에 합당한 양질의 교육과</a:t>
                      </a:r>
                      <a:br>
                        <a:rPr lang="ko-KR" alt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</a:br>
                      <a:r>
                        <a:rPr lang="ko-KR" alt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학생들에게 애정을 </a:t>
                      </a:r>
                      <a:r>
                        <a:rPr lang="ko-KR" altLang="en-US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갖아주시길</a:t>
                      </a:r>
                      <a:r>
                        <a:rPr lang="ko-KR" alt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br>
                        <a:rPr lang="ko-KR" alt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</a:br>
                      <a:r>
                        <a:rPr lang="ko-KR" alt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최소한 부끄럽지 않은 학교가 되길 바랍니다</a:t>
                      </a:r>
                      <a:br>
                        <a:rPr lang="ko-KR" alt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</a:br>
                      <a:endParaRPr lang="ko-KR" alt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1148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158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/>
          </p:nvPr>
        </p:nvGraphicFramePr>
        <p:xfrm>
          <a:off x="2396716" y="2242592"/>
          <a:ext cx="6912769" cy="129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5880">
                  <a:extLst>
                    <a:ext uri="{9D8B030D-6E8A-4147-A177-3AD203B41FA5}">
                      <a16:colId xmlns:a16="http://schemas.microsoft.com/office/drawing/2014/main" val="3278973690"/>
                    </a:ext>
                  </a:extLst>
                </a:gridCol>
                <a:gridCol w="4086889">
                  <a:extLst>
                    <a:ext uri="{9D8B030D-6E8A-4147-A177-3AD203B41FA5}">
                      <a16:colId xmlns:a16="http://schemas.microsoft.com/office/drawing/2014/main" val="3380946058"/>
                    </a:ext>
                  </a:extLst>
                </a:gridCol>
              </a:tblGrid>
              <a:tr h="12944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Ⅲ. </a:t>
                      </a:r>
                      <a:r>
                        <a:rPr lang="ko-KR" altLang="en-US" sz="2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결과 및 제언</a:t>
                      </a:r>
                      <a:endParaRPr lang="ko-KR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269875" latinLnBrk="1">
                        <a:spcAft>
                          <a:spcPts val="1200"/>
                        </a:spcAft>
                        <a:buAutoNum type="arabicPeriod"/>
                      </a:pPr>
                      <a:endParaRPr lang="en-US" altLang="ko-K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11884"/>
                  </a:ext>
                </a:extLst>
              </a:tr>
            </a:tbl>
          </a:graphicData>
        </a:graphic>
      </p:graphicFrame>
      <p:sp>
        <p:nvSpPr>
          <p:cNvPr id="2" name="직사각형 1"/>
          <p:cNvSpPr/>
          <p:nvPr/>
        </p:nvSpPr>
        <p:spPr>
          <a:xfrm>
            <a:off x="5961112" y="2242592"/>
            <a:ext cx="30243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spcAft>
                <a:spcPts val="1200"/>
              </a:spcAft>
              <a:buAutoNum type="arabicPeriod"/>
            </a:pPr>
            <a:r>
              <a:rPr lang="ko-KR" altLang="en-US" b="1" dirty="0" smtClean="0"/>
              <a:t>결과</a:t>
            </a:r>
            <a:endParaRPr lang="en-US" altLang="ko-KR" b="1" dirty="0" smtClean="0"/>
          </a:p>
          <a:p>
            <a:pPr marL="269875" indent="-269875">
              <a:spcAft>
                <a:spcPts val="1200"/>
              </a:spcAft>
              <a:buAutoNum type="arabicPeriod"/>
            </a:pPr>
            <a:r>
              <a:rPr lang="ko-KR" altLang="en-US" b="1" dirty="0" smtClean="0"/>
              <a:t>제언</a:t>
            </a:r>
            <a:endParaRPr lang="en-US" altLang="ko-KR" b="1" dirty="0" smtClean="0"/>
          </a:p>
        </p:txBody>
      </p:sp>
    </p:spTree>
    <p:extLst>
      <p:ext uri="{BB962C8B-B14F-4D97-AF65-F5344CB8AC3E}">
        <p14:creationId xmlns:p14="http://schemas.microsoft.com/office/powerpoint/2010/main" val="375343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922047" cy="369332"/>
          </a:xfrm>
        </p:spPr>
        <p:txBody>
          <a:bodyPr/>
          <a:lstStyle/>
          <a:p>
            <a:r>
              <a:rPr lang="en-US" altLang="ko-KR" dirty="0" smtClean="0">
                <a:latin typeface="+mj-ea"/>
                <a:ea typeface="+mj-ea"/>
              </a:rPr>
              <a:t>1. </a:t>
            </a:r>
            <a:r>
              <a:rPr lang="ko-KR" altLang="en-US" dirty="0" smtClean="0">
                <a:latin typeface="+mj-ea"/>
                <a:ea typeface="+mj-ea"/>
              </a:rPr>
              <a:t>결과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25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623629" y="981184"/>
            <a:ext cx="1980050" cy="2201740"/>
          </a:xfrm>
          <a:prstGeom prst="rect">
            <a:avLst/>
          </a:prstGeom>
          <a:solidFill>
            <a:srgbClr val="486FAA"/>
          </a:solidFill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r>
              <a:rPr lang="ko-KR" altLang="en-US" sz="1600" b="1" dirty="0" smtClean="0">
                <a:solidFill>
                  <a:schemeClr val="bg1"/>
                </a:solidFill>
                <a:latin typeface="+mn-ea"/>
              </a:rPr>
              <a:t>학부모 종합 만족도</a:t>
            </a:r>
            <a:endParaRPr lang="en-US" altLang="ko-KR" sz="16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749259" y="981184"/>
            <a:ext cx="6732621" cy="220174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학부모 종합 만족도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75.9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점으로 전년도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대비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0.6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점 상승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  <a:p>
            <a:pPr marL="17938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요인별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만족도를 살펴본 결과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,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‘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교육 만족도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’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80.1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점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,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‘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온라인 수업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’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77.8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점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,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‘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대학 인식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’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75.8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점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,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‘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대학혁신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’ 74.9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점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, ‘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장학금 제도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’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72.0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점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순으로 나타남</a:t>
            </a:r>
            <a:endParaRPr lang="en-US" altLang="ko-KR" sz="1200" dirty="0">
              <a:solidFill>
                <a:schemeClr val="tx1"/>
              </a:solidFill>
              <a:latin typeface="+mn-ea"/>
            </a:endParaRPr>
          </a:p>
          <a:p>
            <a:pPr marL="17938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‘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교육 만족도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’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가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80.1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점으로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가장 높게 나타났으며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,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‘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장학금 제도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’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가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72.0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점으로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가장 낮게 나타남</a:t>
            </a:r>
            <a:endParaRPr lang="en-US" altLang="ko-KR" sz="1200" dirty="0">
              <a:solidFill>
                <a:schemeClr val="tx1"/>
              </a:solidFill>
              <a:latin typeface="+mn-ea"/>
            </a:endParaRPr>
          </a:p>
          <a:p>
            <a:pPr marL="17938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‘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대학혁신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’, ‘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대학 인식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’, ‘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장학금 제도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’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는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‘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종합 만족도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’(75.9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점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보다 낮게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나타남</a:t>
            </a:r>
            <a:endParaRPr lang="en-US" altLang="ko-KR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12568" y="3392996"/>
            <a:ext cx="1980050" cy="2777804"/>
          </a:xfrm>
          <a:prstGeom prst="rect">
            <a:avLst/>
          </a:prstGeom>
          <a:solidFill>
            <a:srgbClr val="486FAA"/>
          </a:solidFill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r>
              <a:rPr lang="en-US" altLang="ko-KR" sz="1600" b="1" dirty="0" smtClean="0">
                <a:solidFill>
                  <a:schemeClr val="bg1"/>
                </a:solidFill>
                <a:latin typeface="+mn-ea"/>
              </a:rPr>
              <a:t>SSA </a:t>
            </a:r>
            <a:r>
              <a:rPr lang="ko-KR" altLang="en-US" sz="1600" b="1" dirty="0" smtClean="0">
                <a:solidFill>
                  <a:schemeClr val="bg1"/>
                </a:solidFill>
                <a:latin typeface="+mn-ea"/>
              </a:rPr>
              <a:t>분석</a:t>
            </a:r>
            <a:endParaRPr lang="ko-KR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749258" y="3392996"/>
            <a:ext cx="6732621" cy="2777804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학부모 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요인별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만족도 평균과 표준편차를 이용하여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SSA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분석 실시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  <a:p>
            <a:pPr marL="17938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최우선 개선 영역으로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‘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대학 인식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’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과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‘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장학금 제도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’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가 나타남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  <a:p>
            <a:pPr marL="17938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취약 영역으로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‘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대학혁신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’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이 나타남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  <a:p>
            <a:pPr marL="17938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</a:pP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8087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922047" cy="369332"/>
          </a:xfrm>
        </p:spPr>
        <p:txBody>
          <a:bodyPr/>
          <a:lstStyle/>
          <a:p>
            <a:r>
              <a:rPr lang="en-US" altLang="ko-KR" dirty="0" smtClean="0">
                <a:latin typeface="+mn-ea"/>
                <a:ea typeface="+mn-ea"/>
              </a:rPr>
              <a:t>1</a:t>
            </a:r>
            <a:r>
              <a:rPr lang="en-US" altLang="ko-KR" dirty="0">
                <a:latin typeface="+mn-ea"/>
                <a:ea typeface="+mn-ea"/>
              </a:rPr>
              <a:t>. </a:t>
            </a:r>
            <a:r>
              <a:rPr lang="ko-KR" altLang="en-US" dirty="0" smtClean="0">
                <a:latin typeface="+mn-ea"/>
                <a:ea typeface="+mn-ea"/>
              </a:rPr>
              <a:t>결과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26</a:t>
            </a:fld>
            <a:r>
              <a:rPr lang="en-US" altLang="ko-KR"/>
              <a:t>-</a:t>
            </a:r>
            <a:endParaRPr lang="ko-KR" altLang="en-US" dirty="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007452"/>
              </p:ext>
            </p:extLst>
          </p:nvPr>
        </p:nvGraphicFramePr>
        <p:xfrm>
          <a:off x="597456" y="1080524"/>
          <a:ext cx="8858250" cy="1437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7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45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FAA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성별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860">
                <a:tc gridSpan="2">
                  <a:txBody>
                    <a:bodyPr/>
                    <a:lstStyle/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altLang="ko-KR" sz="1200" b="0" dirty="0" smtClean="0"/>
                        <a:t>‘</a:t>
                      </a:r>
                      <a:r>
                        <a:rPr lang="ko-KR" altLang="en-US" sz="1200" b="0" dirty="0" smtClean="0"/>
                        <a:t>온라인 수업</a:t>
                      </a:r>
                      <a:r>
                        <a:rPr lang="en-US" altLang="ko-KR" sz="1200" b="0" dirty="0" smtClean="0"/>
                        <a:t>’</a:t>
                      </a:r>
                      <a:r>
                        <a:rPr lang="ko-KR" altLang="en-US" sz="1200" b="0" dirty="0" smtClean="0"/>
                        <a:t>을 제외한 모든 요인에서 남성의 만족도가 여성보다 높게 나타남</a:t>
                      </a:r>
                      <a:endParaRPr lang="ko-KR" altLang="en-US" sz="1200" b="0" dirty="0"/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84117"/>
                  </a:ext>
                </a:extLst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906730"/>
              </p:ext>
            </p:extLst>
          </p:nvPr>
        </p:nvGraphicFramePr>
        <p:xfrm>
          <a:off x="597456" y="2816932"/>
          <a:ext cx="8858250" cy="3222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7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01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FAA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2769">
                <a:tc gridSpan="2">
                  <a:txBody>
                    <a:bodyPr/>
                    <a:lstStyle/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‘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종합 만족도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’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는 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2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학년이 가장 낮았음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‘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대학혁신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’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은 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1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학년이 가장 낮았음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‘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대학 인식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’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은 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2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학년이 가장 낮았음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‘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교육 만족도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’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는 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2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학년이 가장 낮았음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‘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장학금 제도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’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는 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3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학년이 가장 낮았음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‘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온라인 수업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’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은 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4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학년이 가장 낮았음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84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06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922047" cy="369332"/>
          </a:xfrm>
        </p:spPr>
        <p:txBody>
          <a:bodyPr/>
          <a:lstStyle/>
          <a:p>
            <a:r>
              <a:rPr lang="en-US" altLang="ko-KR" dirty="0" smtClean="0">
                <a:latin typeface="+mn-ea"/>
                <a:ea typeface="+mn-ea"/>
              </a:rPr>
              <a:t>1</a:t>
            </a:r>
            <a:r>
              <a:rPr lang="en-US" altLang="ko-KR" dirty="0">
                <a:latin typeface="+mn-ea"/>
                <a:ea typeface="+mn-ea"/>
              </a:rPr>
              <a:t>. </a:t>
            </a:r>
            <a:r>
              <a:rPr lang="ko-KR" altLang="en-US" dirty="0" smtClean="0">
                <a:latin typeface="+mn-ea"/>
                <a:ea typeface="+mn-ea"/>
              </a:rPr>
              <a:t>결과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27</a:t>
            </a:fld>
            <a:r>
              <a:rPr lang="en-US" altLang="ko-KR"/>
              <a:t>-</a:t>
            </a:r>
            <a:endParaRPr lang="ko-KR" altLang="en-US" dirty="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376516"/>
              </p:ext>
            </p:extLst>
          </p:nvPr>
        </p:nvGraphicFramePr>
        <p:xfrm>
          <a:off x="597456" y="1080524"/>
          <a:ext cx="8858250" cy="2276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7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8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FAA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단과대학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4654">
                <a:tc gridSpan="2">
                  <a:txBody>
                    <a:bodyPr/>
                    <a:lstStyle/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모든 요인의 만족도는 디자인예술대학이 가장 낮았음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84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6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922047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2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제언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28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598690" y="764705"/>
            <a:ext cx="1188765" cy="2196244"/>
          </a:xfrm>
          <a:prstGeom prst="rect">
            <a:avLst/>
          </a:prstGeom>
          <a:solidFill>
            <a:srgbClr val="51B29F"/>
          </a:solidFill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r>
              <a:rPr lang="ko-KR" altLang="en-US" sz="1600" b="1" dirty="0" smtClean="0">
                <a:solidFill>
                  <a:schemeClr val="bg1"/>
                </a:solidFill>
                <a:latin typeface="+mn-ea"/>
              </a:rPr>
              <a:t>제언</a:t>
            </a:r>
            <a:endParaRPr lang="ko-KR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895467" y="775048"/>
            <a:ext cx="7594037" cy="220174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학부모 종합 만족도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75.9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점으로 전년도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대비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0.6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점 상승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  <a:p>
            <a:pPr marL="17938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</a:rPr>
              <a:t>높은 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학부모 </a:t>
            </a:r>
            <a:r>
              <a:rPr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</a:rPr>
              <a:t>만족도를 지속적으로 유지하기 위해서 최우선적으로 개선이 필요한 영역은 </a:t>
            </a:r>
            <a:r>
              <a:rPr lang="en-US" altLang="ko-KR" sz="12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‘</a:t>
            </a:r>
            <a:r>
              <a:rPr lang="ko-KR" altLang="en-US" sz="12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대학 인식</a:t>
            </a:r>
            <a:r>
              <a:rPr lang="en-US" altLang="ko-KR" sz="12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’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과</a:t>
            </a:r>
            <a:r>
              <a:rPr lang="en-US" altLang="ko-KR" sz="12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</a:t>
            </a:r>
            <a:r>
              <a:rPr lang="en-US" altLang="ko-KR" sz="1200" b="1" dirty="0" smtClean="0">
                <a:solidFill>
                  <a:schemeClr val="tx1"/>
                </a:solidFill>
                <a:latin typeface="+mn-ea"/>
              </a:rPr>
              <a:t>‘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장학금 제도</a:t>
            </a:r>
            <a:r>
              <a:rPr lang="en-US" altLang="ko-KR" sz="1200" b="1" dirty="0" smtClean="0">
                <a:solidFill>
                  <a:schemeClr val="tx1"/>
                </a:solidFill>
                <a:latin typeface="+mn-ea"/>
              </a:rPr>
              <a:t>’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이며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취약 영역은 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‘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대학혁신</a:t>
            </a:r>
            <a:r>
              <a:rPr lang="en-US" altLang="ko-KR" sz="1200" b="1" dirty="0" smtClean="0">
                <a:solidFill>
                  <a:schemeClr val="tx1"/>
                </a:solidFill>
                <a:latin typeface="+mn-ea"/>
              </a:rPr>
              <a:t>’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으로 나타남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  <a:p>
            <a:pPr marL="179380" indent="-179380" algn="just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학부모 만족도를 높이기 위해서는 타 대학 사례처럼 학부모가 직접 학교에 방문해서 자녀들이 공부하는 강의실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도서관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등을 탐방하는 프로그램 등을 시행할 필요가 있음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.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이러한 프로그램은 단순히 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행사성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프로그램이 아니라 학부모가 우리 대학교에 애정을 가질 수 있는 중요한 프로그램이라고 판단됨</a:t>
            </a:r>
            <a:endParaRPr lang="en-US" altLang="ko-KR" sz="12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4188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213140" y="2202779"/>
            <a:ext cx="1628775" cy="3035300"/>
          </a:xfrm>
          <a:prstGeom prst="rect">
            <a:avLst/>
          </a:prstGeom>
        </p:spPr>
        <p:txBody>
          <a:bodyPr/>
          <a:lstStyle/>
          <a:p>
            <a:pPr marL="342900" indent="-342900" latinLnBrk="1">
              <a:spcAft>
                <a:spcPts val="1200"/>
              </a:spcAft>
              <a:buAutoNum type="arabicPeriod"/>
            </a:pPr>
            <a:r>
              <a:rPr lang="ko-KR" altLang="en-US" sz="1600" b="1" dirty="0">
                <a:solidFill>
                  <a:schemeClr val="tx1"/>
                </a:solidFill>
              </a:rPr>
              <a:t>조사 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목적</a:t>
            </a:r>
            <a:endParaRPr lang="ko-KR" altLang="en-US" sz="1600" b="1" dirty="0">
              <a:solidFill>
                <a:schemeClr val="tx1"/>
              </a:solidFill>
            </a:endParaRPr>
          </a:p>
          <a:p>
            <a:pPr marL="342900" indent="-342900" latinLnBrk="1">
              <a:spcAft>
                <a:spcPts val="1200"/>
              </a:spcAft>
              <a:buAutoNum type="arabicPeriod"/>
            </a:pPr>
            <a:r>
              <a:rPr lang="ko-KR" altLang="en-US" sz="1600" b="1" dirty="0">
                <a:solidFill>
                  <a:schemeClr val="tx1"/>
                </a:solidFill>
              </a:rPr>
              <a:t>측정 모형</a:t>
            </a:r>
          </a:p>
          <a:p>
            <a:pPr marL="342900" indent="-342900" latinLnBrk="1">
              <a:spcAft>
                <a:spcPts val="1200"/>
              </a:spcAft>
              <a:buAutoNum type="arabicPeriod"/>
            </a:pPr>
            <a:r>
              <a:rPr lang="ko-KR" altLang="en-US" sz="1600" b="1" dirty="0">
                <a:solidFill>
                  <a:schemeClr val="tx1"/>
                </a:solidFill>
              </a:rPr>
              <a:t>수행 절차</a:t>
            </a:r>
          </a:p>
          <a:p>
            <a:pPr marL="342900" indent="-342900" latinLnBrk="1">
              <a:spcAft>
                <a:spcPts val="1200"/>
              </a:spcAft>
              <a:buAutoNum type="arabicPeriod"/>
            </a:pPr>
            <a:r>
              <a:rPr lang="ko-KR" altLang="en-US" sz="1600" b="1" dirty="0">
                <a:solidFill>
                  <a:schemeClr val="tx1"/>
                </a:solidFill>
              </a:rPr>
              <a:t>조사 설계</a:t>
            </a:r>
          </a:p>
          <a:p>
            <a:pPr marL="342900" indent="-342900" latinLnBrk="1">
              <a:spcAft>
                <a:spcPts val="1200"/>
              </a:spcAft>
              <a:buAutoNum type="arabicPeriod"/>
            </a:pPr>
            <a:r>
              <a:rPr lang="ko-KR" altLang="en-US" sz="1600" b="1" dirty="0" smtClean="0"/>
              <a:t>응답자 현황</a:t>
            </a:r>
            <a:endParaRPr lang="en-US" altLang="ko-KR" sz="1600" b="1" dirty="0" smtClean="0">
              <a:solidFill>
                <a:schemeClr val="tx1"/>
              </a:solidFill>
            </a:endParaRPr>
          </a:p>
          <a:p>
            <a:pPr marL="342900" indent="-342900" latinLnBrk="1">
              <a:spcAft>
                <a:spcPts val="1200"/>
              </a:spcAft>
              <a:buAutoNum type="arabicPeriod"/>
            </a:pPr>
            <a:endParaRPr lang="ko-KR" altLang="en-US" sz="1600" dirty="0"/>
          </a:p>
        </p:txBody>
      </p:sp>
      <p:sp>
        <p:nvSpPr>
          <p:cNvPr id="4" name="제목 3"/>
          <p:cNvSpPr>
            <a:spLocks noGrp="1"/>
          </p:cNvSpPr>
          <p:nvPr>
            <p:ph type="ctrTitle" idx="4294967295"/>
          </p:nvPr>
        </p:nvSpPr>
        <p:spPr>
          <a:xfrm>
            <a:off x="0" y="2205038"/>
            <a:ext cx="7705725" cy="911225"/>
          </a:xfrm>
          <a:prstGeom prst="rect">
            <a:avLst/>
          </a:prstGeom>
        </p:spPr>
        <p:txBody>
          <a:bodyPr>
            <a:normAutofit/>
          </a:bodyPr>
          <a:lstStyle/>
          <a:p>
            <a:pPr latinLnBrk="1"/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Ⅰ. </a:t>
            </a: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조사 개요</a:t>
            </a:r>
            <a:endParaRPr lang="en-US" altLang="ko-KR" sz="2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267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/>
          </p:nvPr>
        </p:nvGraphicFramePr>
        <p:xfrm>
          <a:off x="2864768" y="2492896"/>
          <a:ext cx="6660740" cy="795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7506">
                  <a:extLst>
                    <a:ext uri="{9D8B030D-6E8A-4147-A177-3AD203B41FA5}">
                      <a16:colId xmlns:a16="http://schemas.microsoft.com/office/drawing/2014/main" val="3278973690"/>
                    </a:ext>
                  </a:extLst>
                </a:gridCol>
                <a:gridCol w="3953234">
                  <a:extLst>
                    <a:ext uri="{9D8B030D-6E8A-4147-A177-3AD203B41FA5}">
                      <a16:colId xmlns:a16="http://schemas.microsoft.com/office/drawing/2014/main" val="3380946058"/>
                    </a:ext>
                  </a:extLst>
                </a:gridCol>
              </a:tblGrid>
              <a:tr h="79586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Ⅳ. </a:t>
                      </a:r>
                      <a:r>
                        <a:rPr lang="ko-KR" altLang="en-US" sz="2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부록</a:t>
                      </a:r>
                      <a:endParaRPr lang="ko-KR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latinLnBrk="1">
                        <a:lnSpc>
                          <a:spcPct val="150000"/>
                        </a:lnSpc>
                        <a:spcAft>
                          <a:spcPts val="1200"/>
                        </a:spcAft>
                        <a:buAutoNum type="arabicPeriod"/>
                      </a:pPr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</a:rPr>
                        <a:t>설문지</a:t>
                      </a:r>
                      <a:endParaRPr lang="en-US" altLang="ko-KR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11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52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164101" cy="369332"/>
          </a:xfrm>
        </p:spPr>
        <p:txBody>
          <a:bodyPr/>
          <a:lstStyle/>
          <a:p>
            <a:r>
              <a:rPr lang="en-US" altLang="ko-KR" dirty="0" smtClean="0">
                <a:latin typeface="+mn-ea"/>
                <a:ea typeface="+mn-ea"/>
              </a:rPr>
              <a:t>1. </a:t>
            </a:r>
            <a:r>
              <a:rPr lang="ko-KR" altLang="en-US" dirty="0" smtClean="0">
                <a:latin typeface="+mn-ea"/>
                <a:ea typeface="+mn-ea"/>
              </a:rPr>
              <a:t>설문지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30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8" y="677556"/>
            <a:ext cx="4008909" cy="566776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587" y="677556"/>
            <a:ext cx="4008909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345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164101" cy="369332"/>
          </a:xfrm>
        </p:spPr>
        <p:txBody>
          <a:bodyPr/>
          <a:lstStyle/>
          <a:p>
            <a:r>
              <a:rPr lang="en-US" altLang="ko-KR" dirty="0" smtClean="0">
                <a:latin typeface="+mn-ea"/>
                <a:ea typeface="+mn-ea"/>
              </a:rPr>
              <a:t>1. </a:t>
            </a:r>
            <a:r>
              <a:rPr lang="ko-KR" altLang="en-US" dirty="0" smtClean="0">
                <a:latin typeface="+mn-ea"/>
                <a:ea typeface="+mn-ea"/>
              </a:rPr>
              <a:t>설문지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31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677556"/>
            <a:ext cx="4008909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001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1100573" y="1340769"/>
            <a:ext cx="8136904" cy="912688"/>
          </a:xfrm>
        </p:spPr>
        <p:txBody>
          <a:bodyPr>
            <a:normAutofit/>
          </a:bodyPr>
          <a:lstStyle/>
          <a:p>
            <a:r>
              <a:rPr lang="en-US" altLang="ko-KR" sz="3199" spc="-150" dirty="0" smtClean="0"/>
              <a:t>2022</a:t>
            </a:r>
            <a:r>
              <a:rPr lang="ko-KR" altLang="en-US" sz="3199" spc="-150" dirty="0" smtClean="0"/>
              <a:t>학년도 </a:t>
            </a:r>
            <a:r>
              <a:rPr lang="ko-KR" altLang="en-US" sz="3199" spc="-150" dirty="0" err="1"/>
              <a:t>신한대학교</a:t>
            </a:r>
            <a:r>
              <a:rPr lang="ko-KR" altLang="en-US" sz="3199" spc="-150" dirty="0"/>
              <a:t> </a:t>
            </a:r>
            <a:r>
              <a:rPr lang="ko-KR" altLang="en-US" sz="3199" spc="-150" dirty="0" smtClean="0"/>
              <a:t>학부모 </a:t>
            </a:r>
            <a:r>
              <a:rPr lang="ko-KR" altLang="en-US" sz="3199" spc="-150" dirty="0"/>
              <a:t>만족도 조사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89D4BA50-B8EB-4318-B606-016CB8F0F4F3}"/>
              </a:ext>
            </a:extLst>
          </p:cNvPr>
          <p:cNvSpPr txBox="1">
            <a:spLocks/>
          </p:cNvSpPr>
          <p:nvPr/>
        </p:nvSpPr>
        <p:spPr>
          <a:xfrm>
            <a:off x="1100573" y="2096853"/>
            <a:ext cx="5796644" cy="717337"/>
          </a:xfrm>
          <a:prstGeom prst="rect">
            <a:avLst/>
          </a:prstGeom>
        </p:spPr>
        <p:txBody>
          <a:bodyPr wrap="square" anchor="t" anchorCtr="0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cap="all" spc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defRPr>
            </a:lvl1pPr>
          </a:lstStyle>
          <a:p>
            <a:pPr algn="l"/>
            <a:endParaRPr lang="en-US" altLang="ko-KR" sz="2799" b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ko-KR" altLang="en-US" sz="38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결과보고서</a:t>
            </a:r>
            <a:endParaRPr lang="ko-KR" altLang="en-US" sz="38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5752DFE-288F-4E92-B23D-1F93856D8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336" y="6201308"/>
            <a:ext cx="1657240" cy="418617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C7083379-3103-4ED5-84F4-2E0FD1B98396}"/>
              </a:ext>
            </a:extLst>
          </p:cNvPr>
          <p:cNvSpPr/>
          <p:nvPr/>
        </p:nvSpPr>
        <p:spPr bwMode="auto">
          <a:xfrm flipH="1">
            <a:off x="1009133" y="1592796"/>
            <a:ext cx="45719" cy="12213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부제목 6">
            <a:extLst>
              <a:ext uri="{FF2B5EF4-FFF2-40B4-BE49-F238E27FC236}">
                <a16:creationId xmlns:a16="http://schemas.microsoft.com/office/drawing/2014/main" id="{76CC6ECD-6608-4F4F-BBA1-1399412A1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2684" y="6225950"/>
            <a:ext cx="1186543" cy="369332"/>
          </a:xfrm>
        </p:spPr>
        <p:txBody>
          <a:bodyPr/>
          <a:lstStyle/>
          <a:p>
            <a:r>
              <a:rPr lang="en-US" altLang="ko-KR" dirty="0" smtClean="0"/>
              <a:t>2023. 03.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670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  <a:latin typeface="+mn-ea"/>
                <a:ea typeface="+mn-ea"/>
              </a:rPr>
              <a:t>1. </a:t>
            </a:r>
            <a:r>
              <a:rPr lang="ko-KR" altLang="en-US" dirty="0">
                <a:solidFill>
                  <a:schemeClr val="tx1"/>
                </a:solidFill>
                <a:latin typeface="+mn-ea"/>
                <a:ea typeface="+mn-ea"/>
              </a:rPr>
              <a:t>조사 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  <a:ea typeface="+mn-ea"/>
              </a:rPr>
              <a:t>목적</a:t>
            </a: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-</a:t>
            </a:r>
            <a:fld id="{D1E91C36-28B7-495F-BC82-F90B359F408A}" type="slidenum">
              <a:rPr lang="ko-KR" altLang="en-US" smtClean="0"/>
              <a:pPr/>
              <a:t>3</a:t>
            </a:fld>
            <a:r>
              <a:rPr lang="en-US" altLang="ko-KR" dirty="0"/>
              <a:t>-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631093" y="772517"/>
            <a:ext cx="8859838" cy="748272"/>
          </a:xfrm>
          <a:prstGeom prst="roundRect">
            <a:avLst>
              <a:gd name="adj" fmla="val 7143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endParaRPr lang="en-US" altLang="ko-KR" sz="1400" b="1" dirty="0" smtClean="0">
              <a:solidFill>
                <a:schemeClr val="dk1"/>
              </a:solidFill>
              <a:latin typeface="+mn-ea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ko-KR" altLang="en-US" sz="1400" b="1" dirty="0" smtClean="0">
                <a:latin typeface="+mn-ea"/>
                <a:cs typeface="Times New Roman" pitchFamily="18" charset="0"/>
              </a:rPr>
              <a:t>학부모</a:t>
            </a:r>
            <a:r>
              <a:rPr lang="ko-KR" altLang="en-US" sz="1400" b="1" dirty="0" smtClean="0">
                <a:solidFill>
                  <a:schemeClr val="dk1"/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1400" b="1" dirty="0" err="1" smtClean="0">
                <a:solidFill>
                  <a:schemeClr val="dk1"/>
                </a:solidFill>
                <a:latin typeface="+mn-ea"/>
                <a:cs typeface="Times New Roman" pitchFamily="18" charset="0"/>
              </a:rPr>
              <a:t>요구도를</a:t>
            </a:r>
            <a:r>
              <a:rPr lang="ko-KR" altLang="en-US" sz="1400" b="1" dirty="0" smtClean="0">
                <a:solidFill>
                  <a:schemeClr val="dk1"/>
                </a:solidFill>
                <a:latin typeface="+mn-ea"/>
                <a:cs typeface="Times New Roman" pitchFamily="18" charset="0"/>
              </a:rPr>
              <a:t> 분석하여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 </a:t>
            </a:r>
            <a:r>
              <a:rPr lang="ko-KR" altLang="en-US" sz="1400" b="1" dirty="0" err="1" smtClean="0">
                <a:latin typeface="+mn-ea"/>
                <a:cs typeface="Times New Roman" pitchFamily="18" charset="0"/>
              </a:rPr>
              <a:t>교육수요자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 중심의 교육 환경 및 프로그램 구축을 위한 </a:t>
            </a:r>
            <a:r>
              <a:rPr lang="ko-KR" altLang="en-US" sz="1400" b="1" dirty="0" smtClean="0">
                <a:solidFill>
                  <a:schemeClr val="dk1"/>
                </a:solidFill>
                <a:latin typeface="+mn-ea"/>
                <a:cs typeface="Times New Roman" pitchFamily="18" charset="0"/>
              </a:rPr>
              <a:t>기초자료로 활용</a:t>
            </a:r>
            <a:endParaRPr lang="en-US" altLang="ko-KR" sz="1400" b="1" dirty="0">
              <a:solidFill>
                <a:schemeClr val="dk1"/>
              </a:solidFill>
              <a:latin typeface="+mn-ea"/>
              <a:cs typeface="Times New Roman" pitchFamily="18" charset="0"/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2433216" y="4969376"/>
            <a:ext cx="1332148" cy="1080120"/>
          </a:xfrm>
          <a:prstGeom prst="roundRect">
            <a:avLst>
              <a:gd name="adj" fmla="val 11514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/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조사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FOCUS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2433216" y="3508865"/>
            <a:ext cx="1332148" cy="1080120"/>
          </a:xfrm>
          <a:prstGeom prst="roundRect">
            <a:avLst>
              <a:gd name="adj" fmla="val 11514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/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조사 목적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2433216" y="2060848"/>
            <a:ext cx="1332148" cy="1080120"/>
          </a:xfrm>
          <a:prstGeom prst="roundRect">
            <a:avLst>
              <a:gd name="adj" fmla="val 11514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/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대학 비전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 bwMode="auto">
          <a:xfrm>
            <a:off x="3800872" y="2060848"/>
            <a:ext cx="5040560" cy="1080120"/>
          </a:xfrm>
          <a:prstGeom prst="roundRect">
            <a:avLst>
              <a:gd name="adj" fmla="val 10042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ctr"/>
            <a:r>
              <a:rPr lang="ko-KR" altLang="en-US" sz="1400" b="1" dirty="0" smtClean="0">
                <a:latin typeface="맑은 고딕" pitchFamily="50" charset="-127"/>
              </a:rPr>
              <a:t>미래 사회를 견인할 스마트 인재양성 실천 대학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3800872" y="3508865"/>
            <a:ext cx="5040560" cy="1080120"/>
          </a:xfrm>
          <a:prstGeom prst="roundRect">
            <a:avLst>
              <a:gd name="adj" fmla="val 10042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맑은 고딕" pitchFamily="50" charset="-127"/>
              </a:rPr>
              <a:t>교육 서비스 전반에 대한 </a:t>
            </a:r>
            <a:r>
              <a:rPr lang="ko-KR" altLang="en-US" sz="1400" b="1" dirty="0" smtClean="0">
                <a:latin typeface="맑은 고딕" pitchFamily="50" charset="-127"/>
              </a:rPr>
              <a:t>학부모 </a:t>
            </a:r>
            <a:r>
              <a:rPr lang="ko-KR" altLang="en-US" sz="1400" b="1" dirty="0">
                <a:latin typeface="맑은 고딕" pitchFamily="50" charset="-127"/>
              </a:rPr>
              <a:t>만족도 측정</a:t>
            </a:r>
          </a:p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latin typeface="맑은 고딕" pitchFamily="50" charset="-127"/>
              </a:rPr>
              <a:t>교육 환경 및 프로그램 구축을 위한 기초자료로 활용</a:t>
            </a:r>
            <a:endParaRPr lang="en-US" altLang="ko-KR" sz="1400" b="1" dirty="0">
              <a:latin typeface="맑은 고딕" pitchFamily="50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 bwMode="auto">
          <a:xfrm>
            <a:off x="3802245" y="4977172"/>
            <a:ext cx="1258767" cy="1080120"/>
          </a:xfrm>
          <a:prstGeom prst="roundRect">
            <a:avLst>
              <a:gd name="adj" fmla="val 857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latin typeface="+mn-ea"/>
              </a:rPr>
              <a:t>학부모 만족도 객관적 진단</a:t>
            </a:r>
            <a:endParaRPr lang="en-US" altLang="ko-KR" sz="1200" b="1" dirty="0" smtClean="0">
              <a:latin typeface="+mn-ea"/>
            </a:endParaRPr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5062385" y="4986122"/>
            <a:ext cx="1258767" cy="1080120"/>
          </a:xfrm>
          <a:prstGeom prst="roundRect">
            <a:avLst>
              <a:gd name="adj" fmla="val 857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latin typeface="맑은 고딕" pitchFamily="50" charset="-127"/>
              </a:rPr>
              <a:t>학부모 요구도 </a:t>
            </a:r>
            <a:endParaRPr lang="en-US" altLang="ko-KR" sz="1200" b="1" dirty="0" smtClean="0">
              <a:latin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latin typeface="맑은 고딕" pitchFamily="50" charset="-127"/>
              </a:rPr>
              <a:t>분석</a:t>
            </a:r>
            <a:endParaRPr lang="ko-KR" altLang="en-US" sz="1200" b="1" dirty="0">
              <a:latin typeface="맑은 고딕" pitchFamily="50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 bwMode="auto">
          <a:xfrm>
            <a:off x="6322525" y="4977172"/>
            <a:ext cx="1260140" cy="1080120"/>
          </a:xfrm>
          <a:prstGeom prst="roundRect">
            <a:avLst>
              <a:gd name="adj" fmla="val 857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latin typeface="맑은 고딕" pitchFamily="50" charset="-127"/>
              </a:rPr>
              <a:t>교육 환경 및 </a:t>
            </a:r>
            <a:endParaRPr lang="en-US" altLang="ko-KR" sz="1200" b="1" dirty="0" smtClean="0">
              <a:latin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latin typeface="맑은 고딕" pitchFamily="50" charset="-127"/>
              </a:rPr>
              <a:t>프로그램 구축</a:t>
            </a:r>
            <a:endParaRPr lang="ko-KR" altLang="en-US" sz="1200" b="1" dirty="0">
              <a:latin typeface="맑은 고딕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 bwMode="auto">
          <a:xfrm>
            <a:off x="7582665" y="4977172"/>
            <a:ext cx="1258767" cy="1080120"/>
          </a:xfrm>
          <a:prstGeom prst="roundRect">
            <a:avLst>
              <a:gd name="adj" fmla="val 857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latin typeface="맑은 고딕" pitchFamily="50" charset="-127"/>
              </a:rPr>
              <a:t>발전 계획 수립</a:t>
            </a:r>
            <a:endParaRPr lang="ko-KR" altLang="en-US" sz="1200" b="1" dirty="0">
              <a:latin typeface="맑은 고딕" pitchFamily="50" charset="-127"/>
            </a:endParaRPr>
          </a:p>
        </p:txBody>
      </p:sp>
      <p:cxnSp>
        <p:nvCxnSpPr>
          <p:cNvPr id="25" name="직선 화살표 연결선 24"/>
          <p:cNvCxnSpPr>
            <a:stCxn id="16" idx="0"/>
            <a:endCxn id="17" idx="2"/>
          </p:cNvCxnSpPr>
          <p:nvPr/>
        </p:nvCxnSpPr>
        <p:spPr>
          <a:xfrm flipV="1">
            <a:off x="3099290" y="4588985"/>
            <a:ext cx="0" cy="380391"/>
          </a:xfrm>
          <a:prstGeom prst="straightConnector1">
            <a:avLst/>
          </a:prstGeom>
          <a:ln w="57150" cmpd="sng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>
            <a:stCxn id="17" idx="0"/>
            <a:endCxn id="18" idx="2"/>
          </p:cNvCxnSpPr>
          <p:nvPr/>
        </p:nvCxnSpPr>
        <p:spPr>
          <a:xfrm flipV="1">
            <a:off x="3099290" y="3140968"/>
            <a:ext cx="0" cy="367897"/>
          </a:xfrm>
          <a:prstGeom prst="straightConnector1">
            <a:avLst/>
          </a:prstGeom>
          <a:ln w="57150" cmpd="sng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구부러진 연결선 26"/>
          <p:cNvCxnSpPr>
            <a:stCxn id="18" idx="1"/>
            <a:endCxn id="16" idx="1"/>
          </p:cNvCxnSpPr>
          <p:nvPr/>
        </p:nvCxnSpPr>
        <p:spPr>
          <a:xfrm rot="10800000" flipV="1">
            <a:off x="2433216" y="2600908"/>
            <a:ext cx="12700" cy="2908528"/>
          </a:xfrm>
          <a:prstGeom prst="curvedConnector3">
            <a:avLst>
              <a:gd name="adj1" fmla="val 11066087"/>
            </a:avLst>
          </a:prstGeom>
          <a:ln w="57150" cmpd="sng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208584" y="3642119"/>
            <a:ext cx="1116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/>
              <a:t>교육 품질</a:t>
            </a:r>
            <a:endParaRPr lang="en-US" altLang="ko-KR" sz="1600" b="1" dirty="0" smtClean="0"/>
          </a:p>
          <a:p>
            <a:pPr algn="ctr"/>
            <a:r>
              <a:rPr lang="ko-KR" altLang="en-US" sz="1600" b="1" dirty="0" smtClean="0"/>
              <a:t>선순환</a:t>
            </a:r>
            <a:endParaRPr lang="en-US" altLang="ko-KR" sz="1600" b="1" dirty="0" smtClean="0"/>
          </a:p>
          <a:p>
            <a:pPr algn="ctr"/>
            <a:r>
              <a:rPr lang="en-US" altLang="ko-KR" sz="1600" b="1" dirty="0" smtClean="0"/>
              <a:t>LOOP </a:t>
            </a:r>
            <a:r>
              <a:rPr lang="ko-KR" altLang="en-US" sz="1600" b="1" dirty="0" smtClean="0"/>
              <a:t>구축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3126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tx1"/>
                </a:solidFill>
                <a:latin typeface="+mn-ea"/>
                <a:ea typeface="+mn-ea"/>
              </a:rPr>
              <a:t>2. </a:t>
            </a:r>
            <a:r>
              <a:rPr lang="ko-KR" altLang="en-US" dirty="0">
                <a:solidFill>
                  <a:schemeClr val="tx1"/>
                </a:solidFill>
                <a:latin typeface="+mn-ea"/>
                <a:ea typeface="+mn-ea"/>
              </a:rPr>
              <a:t>측정 모형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-</a:t>
            </a:r>
            <a:fld id="{D1E91C36-28B7-495F-BC82-F90B359F408A}" type="slidenum">
              <a:rPr lang="ko-KR" altLang="en-US" smtClean="0"/>
              <a:pPr/>
              <a:t>4</a:t>
            </a:fld>
            <a:r>
              <a:rPr lang="en-US" altLang="ko-KR" dirty="0"/>
              <a:t>-</a:t>
            </a:r>
            <a:endParaRPr lang="ko-KR" altLang="en-US" dirty="0"/>
          </a:p>
        </p:txBody>
      </p:sp>
      <p:sp>
        <p:nvSpPr>
          <p:cNvPr id="32" name="직사각형 31"/>
          <p:cNvSpPr/>
          <p:nvPr/>
        </p:nvSpPr>
        <p:spPr>
          <a:xfrm>
            <a:off x="634835" y="1891992"/>
            <a:ext cx="8856000" cy="39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latin typeface="+mn-ea"/>
              </a:rPr>
              <a:t>학부모 </a:t>
            </a:r>
            <a:r>
              <a:rPr lang="ko-KR" altLang="en-US" sz="1400" b="1" dirty="0">
                <a:latin typeface="+mn-ea"/>
              </a:rPr>
              <a:t>만족도 측정 모형 </a:t>
            </a:r>
          </a:p>
        </p:txBody>
      </p:sp>
      <p:sp>
        <p:nvSpPr>
          <p:cNvPr id="35" name="모서리가 둥근 직사각형 34"/>
          <p:cNvSpPr/>
          <p:nvPr/>
        </p:nvSpPr>
        <p:spPr>
          <a:xfrm>
            <a:off x="1748678" y="2484512"/>
            <a:ext cx="3096406" cy="1512168"/>
          </a:xfrm>
          <a:prstGeom prst="roundRect">
            <a:avLst>
              <a:gd name="adj" fmla="val 0"/>
            </a:avLst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5060950" y="2484512"/>
            <a:ext cx="3096406" cy="1512168"/>
          </a:xfrm>
          <a:prstGeom prst="roundRect">
            <a:avLst>
              <a:gd name="adj" fmla="val 0"/>
            </a:avLst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1748644" y="4149080"/>
            <a:ext cx="3096406" cy="1512168"/>
          </a:xfrm>
          <a:prstGeom prst="roundRect">
            <a:avLst>
              <a:gd name="adj" fmla="val 0"/>
            </a:avLst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5060916" y="4149080"/>
            <a:ext cx="3096406" cy="1512168"/>
          </a:xfrm>
          <a:prstGeom prst="roundRect">
            <a:avLst>
              <a:gd name="adj" fmla="val 0"/>
            </a:avLst>
          </a:prstGeom>
          <a:solidFill>
            <a:srgbClr val="8064A2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75657" y="2600908"/>
            <a:ext cx="2177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solidFill>
                  <a:prstClr val="black"/>
                </a:solidFill>
                <a:latin typeface="맑은 고딕"/>
              </a:rPr>
              <a:t>교양교육과정 혁신</a:t>
            </a:r>
            <a:endParaRPr lang="en-US" altLang="ko-KR" sz="1100" dirty="0" smtClean="0">
              <a:solidFill>
                <a:prstClr val="black"/>
              </a:solidFill>
              <a:latin typeface="맑은 고딕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solidFill>
                  <a:prstClr val="black"/>
                </a:solidFill>
                <a:latin typeface="맑은 고딕"/>
              </a:rPr>
              <a:t>첨단 강의실 구축</a:t>
            </a:r>
            <a:endParaRPr lang="en-US" altLang="ko-KR" sz="1100" dirty="0" smtClean="0">
              <a:solidFill>
                <a:prstClr val="black"/>
              </a:solidFill>
              <a:latin typeface="맑은 고딕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solidFill>
                  <a:prstClr val="black"/>
                </a:solidFill>
                <a:latin typeface="맑은 고딕"/>
              </a:rPr>
              <a:t>전공교육과정 혁신</a:t>
            </a:r>
            <a:endParaRPr lang="en-US" altLang="ko-KR" sz="1100" dirty="0" smtClean="0">
              <a:solidFill>
                <a:prstClr val="black"/>
              </a:solidFill>
              <a:latin typeface="맑은 고딕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solidFill>
                  <a:prstClr val="black"/>
                </a:solidFill>
                <a:latin typeface="맑은 고딕"/>
              </a:rPr>
              <a:t>글로벌 </a:t>
            </a:r>
            <a:r>
              <a:rPr lang="ko-KR" altLang="en-US" sz="1100" dirty="0" err="1" smtClean="0">
                <a:solidFill>
                  <a:prstClr val="black"/>
                </a:solidFill>
                <a:latin typeface="맑은 고딕"/>
              </a:rPr>
              <a:t>플랫품</a:t>
            </a:r>
            <a:r>
              <a:rPr lang="ko-KR" altLang="en-US" sz="1100" dirty="0" smtClean="0">
                <a:solidFill>
                  <a:prstClr val="black"/>
                </a:solidFill>
                <a:latin typeface="맑은 고딕"/>
              </a:rPr>
              <a:t> 구축 등</a:t>
            </a:r>
            <a:endParaRPr lang="ko-KR" altLang="en-US" sz="1100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73080" y="2551674"/>
            <a:ext cx="240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 algn="r"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solidFill>
                  <a:prstClr val="black"/>
                </a:solidFill>
                <a:latin typeface="맑은 고딕"/>
              </a:rPr>
              <a:t>봉사 능력</a:t>
            </a:r>
            <a:endParaRPr lang="en-US" altLang="ko-KR" sz="1100" dirty="0" smtClean="0">
              <a:solidFill>
                <a:prstClr val="black"/>
              </a:solidFill>
              <a:latin typeface="맑은 고딕"/>
            </a:endParaRPr>
          </a:p>
          <a:p>
            <a:pPr marL="92075" indent="-92075" algn="r"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solidFill>
                  <a:prstClr val="black"/>
                </a:solidFill>
                <a:latin typeface="맑은 고딕"/>
              </a:rPr>
              <a:t>소통 능력 </a:t>
            </a:r>
            <a:endParaRPr lang="en-US" altLang="ko-KR" sz="1100" dirty="0" smtClean="0">
              <a:solidFill>
                <a:prstClr val="black"/>
              </a:solidFill>
              <a:latin typeface="맑은 고딕"/>
            </a:endParaRPr>
          </a:p>
          <a:p>
            <a:pPr marL="92075" indent="-92075" algn="r"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solidFill>
                  <a:prstClr val="black"/>
                </a:solidFill>
                <a:latin typeface="맑은 고딕"/>
              </a:rPr>
              <a:t>창의 능력</a:t>
            </a:r>
            <a:endParaRPr lang="en-US" altLang="ko-KR" sz="1100" dirty="0" smtClean="0">
              <a:solidFill>
                <a:prstClr val="black"/>
              </a:solidFill>
              <a:latin typeface="맑은 고딕"/>
            </a:endParaRPr>
          </a:p>
          <a:p>
            <a:pPr marL="92075" indent="-92075" algn="r"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solidFill>
                  <a:prstClr val="black"/>
                </a:solidFill>
                <a:latin typeface="맑은 고딕"/>
              </a:rPr>
              <a:t>도전 능력</a:t>
            </a:r>
            <a:endParaRPr lang="ko-KR" altLang="en-US" sz="1100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70437" y="5122349"/>
            <a:ext cx="1606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solidFill>
                  <a:prstClr val="black"/>
                </a:solidFill>
                <a:latin typeface="맑은 고딕"/>
              </a:rPr>
              <a:t>제도 안내</a:t>
            </a:r>
            <a:endParaRPr lang="en-US" altLang="ko-KR" sz="1100" dirty="0" smtClean="0">
              <a:solidFill>
                <a:prstClr val="black"/>
              </a:solidFill>
              <a:latin typeface="맑은 고딕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solidFill>
                  <a:prstClr val="black"/>
                </a:solidFill>
                <a:latin typeface="맑은 고딕"/>
              </a:rPr>
              <a:t>지급 기준</a:t>
            </a:r>
            <a:endParaRPr lang="en-US" altLang="ko-KR" sz="1100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01172" y="5158353"/>
            <a:ext cx="16561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 algn="r"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solidFill>
                  <a:prstClr val="black"/>
                </a:solidFill>
                <a:latin typeface="맑은 고딕"/>
              </a:rPr>
              <a:t>대응 체계</a:t>
            </a:r>
            <a:endParaRPr lang="en-US" altLang="ko-KR" sz="1100" dirty="0">
              <a:solidFill>
                <a:prstClr val="black"/>
              </a:solidFill>
              <a:latin typeface="맑은 고딕"/>
            </a:endParaRPr>
          </a:p>
          <a:p>
            <a:pPr marL="92075" indent="-92075" algn="r">
              <a:buFont typeface="Arial" panose="020B0604020202020204" pitchFamily="34" charset="0"/>
              <a:buChar char="•"/>
            </a:pPr>
            <a:r>
              <a:rPr lang="ko-KR" altLang="en-US" sz="1100" dirty="0" smtClean="0">
                <a:solidFill>
                  <a:prstClr val="black"/>
                </a:solidFill>
                <a:latin typeface="맑은 고딕"/>
              </a:rPr>
              <a:t>운영 안내</a:t>
            </a:r>
            <a:endParaRPr lang="en-US" altLang="ko-KR" sz="1100" dirty="0" smtClean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19" name="텍스트 개체 틀 3"/>
          <p:cNvSpPr txBox="1">
            <a:spLocks/>
          </p:cNvSpPr>
          <p:nvPr/>
        </p:nvSpPr>
        <p:spPr>
          <a:xfrm>
            <a:off x="630997" y="800709"/>
            <a:ext cx="8859838" cy="504056"/>
          </a:xfrm>
          <a:prstGeom prst="roundRect">
            <a:avLst>
              <a:gd name="adj" fmla="val 7143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ko-KR" sz="1400" b="1" dirty="0" smtClean="0">
                <a:latin typeface="+mn-ea"/>
                <a:cs typeface="Times New Roman" pitchFamily="18" charset="0"/>
              </a:rPr>
              <a:t>‘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대학혁신</a:t>
            </a:r>
            <a:r>
              <a:rPr lang="en-US" altLang="ko-KR" sz="1400" b="1" dirty="0" smtClean="0">
                <a:latin typeface="+mn-ea"/>
                <a:cs typeface="Times New Roman" pitchFamily="18" charset="0"/>
              </a:rPr>
              <a:t>’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과 </a:t>
            </a:r>
            <a:r>
              <a:rPr lang="en-US" altLang="ko-KR" sz="1400" b="1" dirty="0" smtClean="0">
                <a:latin typeface="+mn-ea"/>
                <a:cs typeface="Times New Roman" pitchFamily="18" charset="0"/>
              </a:rPr>
              <a:t>‘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교육 만족도</a:t>
            </a:r>
            <a:r>
              <a:rPr lang="en-US" altLang="ko-KR" sz="1400" b="1" dirty="0" smtClean="0">
                <a:latin typeface="+mn-ea"/>
                <a:cs typeface="Times New Roman" pitchFamily="18" charset="0"/>
              </a:rPr>
              <a:t>’, ‘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장학금 제도</a:t>
            </a:r>
            <a:r>
              <a:rPr lang="en-US" altLang="ko-KR" sz="1400" b="1" dirty="0" smtClean="0">
                <a:latin typeface="+mn-ea"/>
                <a:cs typeface="Times New Roman" pitchFamily="18" charset="0"/>
              </a:rPr>
              <a:t>‘, ‘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온라인 수업</a:t>
            </a:r>
            <a:r>
              <a:rPr lang="en-US" altLang="ko-KR" sz="1400" b="1" dirty="0" smtClean="0">
                <a:latin typeface="+mn-ea"/>
                <a:cs typeface="Times New Roman" pitchFamily="18" charset="0"/>
              </a:rPr>
              <a:t>’ </a:t>
            </a:r>
            <a:r>
              <a:rPr lang="en-US" altLang="ko-KR" sz="1400" b="1" dirty="0">
                <a:latin typeface="+mn-ea"/>
                <a:cs typeface="Times New Roman" pitchFamily="18" charset="0"/>
              </a:rPr>
              <a:t>4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개의 요인 조사를</a:t>
            </a:r>
            <a:r>
              <a:rPr lang="en-US" altLang="ko-KR" sz="1400" b="1" dirty="0">
                <a:latin typeface="+mn-ea"/>
                <a:cs typeface="Times New Roman" pitchFamily="18" charset="0"/>
              </a:rPr>
              <a:t>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통해 수준 및 결과 도출</a:t>
            </a:r>
          </a:p>
        </p:txBody>
      </p:sp>
      <p:sp>
        <p:nvSpPr>
          <p:cNvPr id="39" name="모서리가 둥근 직사각형 38"/>
          <p:cNvSpPr/>
          <p:nvPr/>
        </p:nvSpPr>
        <p:spPr>
          <a:xfrm>
            <a:off x="3223662" y="3356992"/>
            <a:ext cx="1441306" cy="529244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대학혁신 및 인식</a:t>
            </a:r>
          </a:p>
        </p:txBody>
      </p:sp>
      <p:sp>
        <p:nvSpPr>
          <p:cNvPr id="40" name="모서리가 둥근 직사각형 39"/>
          <p:cNvSpPr/>
          <p:nvPr/>
        </p:nvSpPr>
        <p:spPr>
          <a:xfrm>
            <a:off x="5249320" y="3356992"/>
            <a:ext cx="1441306" cy="529244"/>
          </a:xfrm>
          <a:prstGeom prst="roundRect">
            <a:avLst/>
          </a:prstGeom>
          <a:solidFill>
            <a:srgbClr val="C0504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kern="0" dirty="0" smtClean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교육 만족도</a:t>
            </a:r>
            <a:endParaRPr kumimoji="0" lang="en-US" altLang="ko-KR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3223628" y="4267908"/>
            <a:ext cx="1441306" cy="529244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kern="0" dirty="0" smtClean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장학금 제도</a:t>
            </a:r>
            <a:endParaRPr kumimoji="0" lang="en-US" altLang="ko-KR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2" name="모서리가 둥근 직사각형 41"/>
          <p:cNvSpPr/>
          <p:nvPr/>
        </p:nvSpPr>
        <p:spPr>
          <a:xfrm>
            <a:off x="5249286" y="4267908"/>
            <a:ext cx="1441306" cy="529244"/>
          </a:xfrm>
          <a:prstGeom prst="roundRect">
            <a:avLst/>
          </a:prstGeom>
          <a:solidFill>
            <a:srgbClr val="8064A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kern="0" noProof="0" dirty="0" smtClean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온라인 수업</a:t>
            </a:r>
            <a:endParaRPr kumimoji="0" lang="ko-KR" alt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02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tx1"/>
                </a:solidFill>
                <a:latin typeface="+mn-ea"/>
                <a:ea typeface="+mn-ea"/>
              </a:rPr>
              <a:t>3. </a:t>
            </a:r>
            <a:r>
              <a:rPr lang="ko-KR" altLang="en-US" dirty="0">
                <a:solidFill>
                  <a:schemeClr val="tx1"/>
                </a:solidFill>
                <a:latin typeface="+mn-ea"/>
                <a:ea typeface="+mn-ea"/>
              </a:rPr>
              <a:t>수행 절차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-</a:t>
            </a:r>
            <a:fld id="{D1E91C36-28B7-495F-BC82-F90B359F408A}" type="slidenum">
              <a:rPr lang="ko-KR" altLang="en-US" smtClean="0"/>
              <a:pPr/>
              <a:t>5</a:t>
            </a:fld>
            <a:r>
              <a:rPr lang="en-US" altLang="ko-KR" dirty="0"/>
              <a:t>-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4294967295"/>
          </p:nvPr>
        </p:nvSpPr>
        <p:spPr>
          <a:xfrm>
            <a:off x="557958" y="823262"/>
            <a:ext cx="8859838" cy="772471"/>
          </a:xfrm>
          <a:prstGeom prst="roundRect">
            <a:avLst>
              <a:gd name="adj" fmla="val 7143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endParaRPr lang="en-US" altLang="ko-KR" sz="1400" b="1" dirty="0" smtClean="0">
              <a:latin typeface="+mn-ea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ko-KR" altLang="en-US" sz="1400" b="1" dirty="0" smtClean="0">
                <a:latin typeface="+mn-ea"/>
                <a:cs typeface="Times New Roman" pitchFamily="18" charset="0"/>
              </a:rPr>
              <a:t>문항 개발 후 설문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조사 및 분석을 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실시하여</a:t>
            </a:r>
            <a:r>
              <a:rPr lang="en-US" altLang="ko-KR" sz="1400" b="1" dirty="0">
                <a:latin typeface="+mn-ea"/>
                <a:cs typeface="Times New Roman" pitchFamily="18" charset="0"/>
              </a:rPr>
              <a:t> 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영역</a:t>
            </a:r>
            <a:r>
              <a:rPr lang="en-US" altLang="ko-KR" sz="1400" b="1" dirty="0" smtClean="0">
                <a:latin typeface="+mn-ea"/>
                <a:cs typeface="Times New Roman" pitchFamily="18" charset="0"/>
              </a:rPr>
              <a:t>, </a:t>
            </a:r>
            <a:r>
              <a:rPr lang="ko-KR" altLang="en-US" sz="1400" b="1" dirty="0" err="1" smtClean="0">
                <a:latin typeface="+mn-ea"/>
                <a:cs typeface="Times New Roman" pitchFamily="18" charset="0"/>
              </a:rPr>
              <a:t>요인별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 교육 수요자 만족도 결과 도출 및 환류</a:t>
            </a:r>
            <a:endParaRPr lang="ko-KR" altLang="en-US" sz="1400" b="1" dirty="0">
              <a:latin typeface="+mn-ea"/>
              <a:cs typeface="Times New Roman" pitchFamily="18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23876" y="1880872"/>
            <a:ext cx="8856000" cy="39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latin typeface="+mn-ea"/>
              </a:rPr>
              <a:t>학부모 </a:t>
            </a:r>
            <a:r>
              <a:rPr lang="ko-KR" altLang="en-US" sz="1400" b="1" dirty="0">
                <a:latin typeface="+mn-ea"/>
              </a:rPr>
              <a:t>만족도 조사 수행 구조</a:t>
            </a:r>
          </a:p>
        </p:txBody>
      </p:sp>
      <p:sp>
        <p:nvSpPr>
          <p:cNvPr id="60" name="AutoShape 69"/>
          <p:cNvSpPr>
            <a:spLocks noChangeArrowheads="1"/>
          </p:cNvSpPr>
          <p:nvPr/>
        </p:nvSpPr>
        <p:spPr bwMode="auto">
          <a:xfrm>
            <a:off x="768194" y="3650296"/>
            <a:ext cx="1940110" cy="570275"/>
          </a:xfrm>
          <a:prstGeom prst="roundRect">
            <a:avLst/>
          </a:prstGeom>
          <a:solidFill>
            <a:srgbClr val="8064A2">
              <a:lumMod val="20000"/>
              <a:lumOff val="80000"/>
            </a:srgbClr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62" fontAlgn="ctr" latinLnBrk="0">
              <a:spcBef>
                <a:spcPct val="50000"/>
              </a:spcBef>
              <a:defRPr/>
            </a:pPr>
            <a:r>
              <a:rPr lang="ko-KR" altLang="en-US" sz="1200" b="1" dirty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체계 및 설문 문항 설계</a:t>
            </a:r>
            <a:endParaRPr lang="en-US" altLang="ko-KR" sz="1200" b="1" dirty="0">
              <a:solidFill>
                <a:prstClr val="black"/>
              </a:solidFill>
              <a:latin typeface="맑은 고딕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" name="Text Box 59"/>
          <p:cNvSpPr txBox="1">
            <a:spLocks noChangeArrowheads="1"/>
          </p:cNvSpPr>
          <p:nvPr/>
        </p:nvSpPr>
        <p:spPr bwMode="auto">
          <a:xfrm>
            <a:off x="668525" y="4229294"/>
            <a:ext cx="1940110" cy="1687495"/>
          </a:xfrm>
          <a:prstGeom prst="rect">
            <a:avLst/>
          </a:prstGeom>
          <a:noFill/>
          <a:ln>
            <a:noFill/>
          </a:ln>
        </p:spPr>
        <p:txBody>
          <a:bodyPr wrap="square" lIns="36000" tIns="108000" rIns="36000" bIns="36000" anchor="t" anchorCtr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59" indent="-93659" defTabSz="914362" latinLnBrk="0">
              <a:lnSpc>
                <a:spcPct val="150000"/>
              </a:lnSpc>
              <a:buFontTx/>
              <a:buChar char="•"/>
              <a:defRPr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교육 수요자 만족도 목적 및 목표 설정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  <a:p>
            <a:pPr marL="93659" indent="-93659" defTabSz="914362" latinLnBrk="0">
              <a:lnSpc>
                <a:spcPct val="150000"/>
              </a:lnSpc>
              <a:buFontTx/>
              <a:buChar char="•"/>
              <a:defRPr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문헌 조사 및 타 대학 사례와 회의를 통하여 영역 설계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  <a:p>
            <a:pPr marL="93659" indent="-93659" defTabSz="914362" latinLnBrk="0">
              <a:lnSpc>
                <a:spcPct val="150000"/>
              </a:lnSpc>
              <a:buFontTx/>
              <a:buChar char="•"/>
              <a:defRPr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영역에 적합한 문항 설계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  <a:p>
            <a:pPr defTabSz="914362" latinLnBrk="0">
              <a:lnSpc>
                <a:spcPct val="150000"/>
              </a:lnSpc>
              <a:defRPr/>
            </a:pPr>
            <a:r>
              <a:rPr lang="en-US" altLang="ko-KR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  - </a:t>
            </a: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문항의 </a:t>
            </a:r>
            <a:r>
              <a:rPr lang="ko-KR" altLang="en-US" sz="1000" dirty="0" err="1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타당화를</a:t>
            </a: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 위하여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  <a:p>
            <a:pPr defTabSz="914362" latinLnBrk="0">
              <a:lnSpc>
                <a:spcPct val="150000"/>
              </a:lnSpc>
              <a:defRPr/>
            </a:pPr>
            <a:r>
              <a:rPr lang="en-US" altLang="ko-KR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    </a:t>
            </a: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외부 전문가 활용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  <a:p>
            <a:pPr marL="93659" indent="-93659" defTabSz="914362" latinLnBrk="0">
              <a:lnSpc>
                <a:spcPct val="150000"/>
              </a:lnSpc>
              <a:buFontTx/>
              <a:buChar char="•"/>
              <a:defRPr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데이터 코딩 및 통계 분석 설계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</p:txBody>
      </p:sp>
      <p:grpSp>
        <p:nvGrpSpPr>
          <p:cNvPr id="62" name="그룹 61"/>
          <p:cNvGrpSpPr/>
          <p:nvPr/>
        </p:nvGrpSpPr>
        <p:grpSpPr>
          <a:xfrm>
            <a:off x="2859884" y="3642432"/>
            <a:ext cx="1977605" cy="1120674"/>
            <a:chOff x="3325208" y="3440966"/>
            <a:chExt cx="3317783" cy="1120674"/>
          </a:xfrm>
        </p:grpSpPr>
        <p:sp>
          <p:nvSpPr>
            <p:cNvPr id="64" name="AutoShape 69"/>
            <p:cNvSpPr>
              <a:spLocks noChangeArrowheads="1"/>
            </p:cNvSpPr>
            <p:nvPr/>
          </p:nvSpPr>
          <p:spPr bwMode="auto">
            <a:xfrm>
              <a:off x="3402991" y="3440966"/>
              <a:ext cx="3240000" cy="571994"/>
            </a:xfrm>
            <a:prstGeom prst="roundRect">
              <a:avLst/>
            </a:prstGeom>
            <a:solidFill>
              <a:srgbClr val="D6D5EF"/>
            </a:soli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62" fontAlgn="ctr" latinLnBrk="0">
                <a:spcBef>
                  <a:spcPct val="50000"/>
                </a:spcBef>
                <a:defRPr/>
              </a:pPr>
              <a:r>
                <a:rPr lang="ko-KR" altLang="en-US" sz="1200" b="1" dirty="0">
                  <a:solidFill>
                    <a:prstClr val="black"/>
                  </a:solidFill>
                  <a:latin typeface="맑은 고딕" pitchFamily="50" charset="-127"/>
                  <a:ea typeface="맑은 고딕" panose="020B0503020000020004" pitchFamily="50" charset="-127"/>
                </a:rPr>
                <a:t>설문 조사 및 분석 실시</a:t>
              </a:r>
              <a:endParaRPr lang="en-US" altLang="ko-KR" sz="1200" b="1" dirty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5" name="Text Box 59"/>
            <p:cNvSpPr txBox="1">
              <a:spLocks noChangeArrowheads="1"/>
            </p:cNvSpPr>
            <p:nvPr/>
          </p:nvSpPr>
          <p:spPr bwMode="auto">
            <a:xfrm>
              <a:off x="3325208" y="4077321"/>
              <a:ext cx="3240001" cy="4843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108000" rIns="36000" bIns="36000" anchor="t" anchorCtr="0"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3659" indent="-93659" defTabSz="914362" latinLnBrk="0">
                <a:lnSpc>
                  <a:spcPct val="150000"/>
                </a:lnSpc>
                <a:buFontTx/>
                <a:buChar char="•"/>
                <a:defRPr/>
              </a:pPr>
              <a:r>
                <a:rPr lang="ko-KR" altLang="en-US" sz="1000" dirty="0">
                  <a:solidFill>
                    <a:srgbClr val="000000"/>
                  </a:solidFill>
                  <a:latin typeface="맑은 고딕" panose="020B0503020000020004" pitchFamily="50" charset="-127"/>
                  <a:cs typeface="Arial" pitchFamily="34" charset="0"/>
                </a:rPr>
                <a:t>설문지 유효성 검사</a:t>
              </a:r>
              <a:endParaRPr lang="en-US" altLang="ko-KR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endParaRPr>
            </a:p>
            <a:p>
              <a:pPr marL="93659" indent="-93659" defTabSz="914362" latinLnBrk="0">
                <a:lnSpc>
                  <a:spcPct val="150000"/>
                </a:lnSpc>
                <a:buFontTx/>
                <a:buChar char="•"/>
                <a:defRPr/>
              </a:pPr>
              <a:r>
                <a:rPr lang="ko-KR" altLang="en-US" sz="1000" dirty="0">
                  <a:solidFill>
                    <a:srgbClr val="000000"/>
                  </a:solidFill>
                  <a:latin typeface="맑은 고딕" panose="020B0503020000020004" pitchFamily="50" charset="-127"/>
                  <a:cs typeface="Arial" pitchFamily="34" charset="0"/>
                </a:rPr>
                <a:t>설문조사 실시 및 자료 수집</a:t>
              </a:r>
              <a:endParaRPr lang="en-US" altLang="ko-KR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endParaRPr>
            </a:p>
            <a:p>
              <a:pPr marL="93659" indent="-93659" defTabSz="914362" latinLnBrk="0">
                <a:lnSpc>
                  <a:spcPct val="150000"/>
                </a:lnSpc>
                <a:buFontTx/>
                <a:buChar char="•"/>
                <a:defRPr/>
              </a:pPr>
              <a:r>
                <a:rPr lang="ko-KR" altLang="en-US" sz="1000" dirty="0" err="1">
                  <a:solidFill>
                    <a:srgbClr val="000000"/>
                  </a:solidFill>
                  <a:latin typeface="맑은 고딕" panose="020B0503020000020004" pitchFamily="50" charset="-127"/>
                  <a:cs typeface="Arial" pitchFamily="34" charset="0"/>
                </a:rPr>
                <a:t>설문분석</a:t>
              </a:r>
              <a:r>
                <a:rPr lang="ko-KR" altLang="en-US" sz="1000" dirty="0">
                  <a:solidFill>
                    <a:srgbClr val="000000"/>
                  </a:solidFill>
                  <a:latin typeface="맑은 고딕" panose="020B0503020000020004" pitchFamily="50" charset="-127"/>
                  <a:cs typeface="Arial" pitchFamily="34" charset="0"/>
                </a:rPr>
                <a:t> 실시</a:t>
              </a:r>
              <a:endParaRPr lang="en-US" altLang="ko-KR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endParaRPr>
            </a:p>
            <a:p>
              <a:pPr defTabSz="914362" latinLnBrk="0">
                <a:lnSpc>
                  <a:spcPct val="150000"/>
                </a:lnSpc>
                <a:defRPr/>
              </a:pPr>
              <a:r>
                <a:rPr lang="en-US" altLang="ko-KR" sz="1000" dirty="0">
                  <a:solidFill>
                    <a:srgbClr val="000000"/>
                  </a:solidFill>
                  <a:latin typeface="맑은 고딕" panose="020B0503020000020004" pitchFamily="50" charset="-127"/>
                  <a:cs typeface="Arial" pitchFamily="34" charset="0"/>
                </a:rPr>
                <a:t> - </a:t>
              </a:r>
              <a:r>
                <a:rPr lang="ko-KR" altLang="en-US" sz="1000" dirty="0">
                  <a:solidFill>
                    <a:srgbClr val="000000"/>
                  </a:solidFill>
                  <a:latin typeface="맑은 고딕" panose="020B0503020000020004" pitchFamily="50" charset="-127"/>
                  <a:cs typeface="Arial" pitchFamily="34" charset="0"/>
                </a:rPr>
                <a:t>분석의 신뢰성을 위하여 </a:t>
              </a:r>
              <a:endParaRPr lang="en-US" altLang="ko-KR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endParaRPr>
            </a:p>
            <a:p>
              <a:pPr defTabSz="914362" latinLnBrk="0">
                <a:lnSpc>
                  <a:spcPct val="150000"/>
                </a:lnSpc>
                <a:defRPr/>
              </a:pPr>
              <a:r>
                <a:rPr lang="en-US" altLang="ko-KR" sz="1000" dirty="0">
                  <a:solidFill>
                    <a:srgbClr val="000000"/>
                  </a:solidFill>
                  <a:latin typeface="맑은 고딕" panose="020B0503020000020004" pitchFamily="50" charset="-127"/>
                  <a:cs typeface="Arial" pitchFamily="34" charset="0"/>
                </a:rPr>
                <a:t>   </a:t>
              </a:r>
              <a:r>
                <a:rPr lang="ko-KR" altLang="en-US" sz="1000" dirty="0">
                  <a:solidFill>
                    <a:srgbClr val="000000"/>
                  </a:solidFill>
                  <a:latin typeface="맑은 고딕" panose="020B0503020000020004" pitchFamily="50" charset="-127"/>
                  <a:cs typeface="Arial" pitchFamily="34" charset="0"/>
                </a:rPr>
                <a:t>외부 전문가가 분석</a:t>
              </a:r>
              <a:endParaRPr lang="en-US" altLang="ko-KR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endParaRPr>
            </a:p>
          </p:txBody>
        </p:sp>
      </p:grpSp>
      <p:sp>
        <p:nvSpPr>
          <p:cNvPr id="68" name="AutoShape 69"/>
          <p:cNvSpPr>
            <a:spLocks noChangeArrowheads="1"/>
          </p:cNvSpPr>
          <p:nvPr/>
        </p:nvSpPr>
        <p:spPr bwMode="auto">
          <a:xfrm>
            <a:off x="5038030" y="3636156"/>
            <a:ext cx="1976433" cy="571994"/>
          </a:xfrm>
          <a:prstGeom prst="roundRect">
            <a:avLst/>
          </a:prstGeom>
          <a:solidFill>
            <a:srgbClr val="D1DCEF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62" fontAlgn="ctr" latinLnBrk="0">
              <a:spcBef>
                <a:spcPct val="50000"/>
              </a:spcBef>
              <a:defRPr/>
            </a:pPr>
            <a:r>
              <a:rPr lang="ko-KR" altLang="en-US" sz="1200" b="1" dirty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결과 도출</a:t>
            </a:r>
          </a:p>
        </p:txBody>
      </p:sp>
      <p:sp>
        <p:nvSpPr>
          <p:cNvPr id="69" name="Text Box 59"/>
          <p:cNvSpPr txBox="1">
            <a:spLocks noChangeArrowheads="1"/>
          </p:cNvSpPr>
          <p:nvPr/>
        </p:nvSpPr>
        <p:spPr bwMode="auto">
          <a:xfrm>
            <a:off x="5044505" y="4316990"/>
            <a:ext cx="2160001" cy="1380754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ko-KR" altLang="en-US" sz="1000" dirty="0" smtClean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학부모 </a:t>
            </a: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만족도 확인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영역 및</a:t>
            </a:r>
            <a:r>
              <a:rPr lang="en-US" altLang="ko-KR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 </a:t>
            </a:r>
            <a:r>
              <a:rPr lang="ko-KR" altLang="en-US" sz="1000" dirty="0" err="1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요인별</a:t>
            </a: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 만족도 값 도출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문제점 및 </a:t>
            </a:r>
            <a:r>
              <a:rPr lang="ko-KR" altLang="en-US" sz="1000" dirty="0" smtClean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개선 요인 </a:t>
            </a: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도출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만족도 제고 방안 도출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보고서 작성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583065" y="2640193"/>
            <a:ext cx="8796811" cy="649549"/>
            <a:chOff x="557958" y="2368417"/>
            <a:chExt cx="8796811" cy="951006"/>
          </a:xfrm>
        </p:grpSpPr>
        <p:sp>
          <p:nvSpPr>
            <p:cNvPr id="7" name="자유형 6"/>
            <p:cNvSpPr/>
            <p:nvPr/>
          </p:nvSpPr>
          <p:spPr>
            <a:xfrm>
              <a:off x="557958" y="2368417"/>
              <a:ext cx="2377516" cy="951006"/>
            </a:xfrm>
            <a:custGeom>
              <a:avLst/>
              <a:gdLst>
                <a:gd name="connsiteX0" fmla="*/ 0 w 2377516"/>
                <a:gd name="connsiteY0" fmla="*/ 0 h 951006"/>
                <a:gd name="connsiteX1" fmla="*/ 1902013 w 2377516"/>
                <a:gd name="connsiteY1" fmla="*/ 0 h 951006"/>
                <a:gd name="connsiteX2" fmla="*/ 2377516 w 2377516"/>
                <a:gd name="connsiteY2" fmla="*/ 475503 h 951006"/>
                <a:gd name="connsiteX3" fmla="*/ 1902013 w 2377516"/>
                <a:gd name="connsiteY3" fmla="*/ 951006 h 951006"/>
                <a:gd name="connsiteX4" fmla="*/ 0 w 2377516"/>
                <a:gd name="connsiteY4" fmla="*/ 951006 h 951006"/>
                <a:gd name="connsiteX5" fmla="*/ 475503 w 2377516"/>
                <a:gd name="connsiteY5" fmla="*/ 475503 h 951006"/>
                <a:gd name="connsiteX6" fmla="*/ 0 w 2377516"/>
                <a:gd name="connsiteY6" fmla="*/ 0 h 95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7516" h="951006">
                  <a:moveTo>
                    <a:pt x="0" y="0"/>
                  </a:moveTo>
                  <a:lnTo>
                    <a:pt x="1902013" y="0"/>
                  </a:lnTo>
                  <a:lnTo>
                    <a:pt x="2377516" y="475503"/>
                  </a:lnTo>
                  <a:lnTo>
                    <a:pt x="1902013" y="951006"/>
                  </a:lnTo>
                  <a:lnTo>
                    <a:pt x="0" y="951006"/>
                  </a:lnTo>
                  <a:lnTo>
                    <a:pt x="475503" y="4755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1523" tIns="52007" rIns="527510" bIns="52007" numCol="1" spcCol="1270" anchor="ctr" anchorCtr="0">
              <a:noAutofit/>
            </a:bodyPr>
            <a:lstStyle/>
            <a:p>
              <a:pPr algn="ctr" defTabSz="17334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3900" dirty="0"/>
                <a:t>Plan</a:t>
              </a:r>
              <a:endParaRPr lang="ko-KR" altLang="en-US" sz="3900" dirty="0"/>
            </a:p>
          </p:txBody>
        </p:sp>
        <p:sp>
          <p:nvSpPr>
            <p:cNvPr id="8" name="자유형 7"/>
            <p:cNvSpPr/>
            <p:nvPr/>
          </p:nvSpPr>
          <p:spPr>
            <a:xfrm>
              <a:off x="2697723" y="2368417"/>
              <a:ext cx="2377516" cy="951006"/>
            </a:xfrm>
            <a:custGeom>
              <a:avLst/>
              <a:gdLst>
                <a:gd name="connsiteX0" fmla="*/ 0 w 2377516"/>
                <a:gd name="connsiteY0" fmla="*/ 0 h 951006"/>
                <a:gd name="connsiteX1" fmla="*/ 1902013 w 2377516"/>
                <a:gd name="connsiteY1" fmla="*/ 0 h 951006"/>
                <a:gd name="connsiteX2" fmla="*/ 2377516 w 2377516"/>
                <a:gd name="connsiteY2" fmla="*/ 475503 h 951006"/>
                <a:gd name="connsiteX3" fmla="*/ 1902013 w 2377516"/>
                <a:gd name="connsiteY3" fmla="*/ 951006 h 951006"/>
                <a:gd name="connsiteX4" fmla="*/ 0 w 2377516"/>
                <a:gd name="connsiteY4" fmla="*/ 951006 h 951006"/>
                <a:gd name="connsiteX5" fmla="*/ 475503 w 2377516"/>
                <a:gd name="connsiteY5" fmla="*/ 475503 h 951006"/>
                <a:gd name="connsiteX6" fmla="*/ 0 w 2377516"/>
                <a:gd name="connsiteY6" fmla="*/ 0 h 95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7516" h="951006">
                  <a:moveTo>
                    <a:pt x="0" y="0"/>
                  </a:moveTo>
                  <a:lnTo>
                    <a:pt x="1902013" y="0"/>
                  </a:lnTo>
                  <a:lnTo>
                    <a:pt x="2377516" y="475503"/>
                  </a:lnTo>
                  <a:lnTo>
                    <a:pt x="1902013" y="951006"/>
                  </a:lnTo>
                  <a:lnTo>
                    <a:pt x="0" y="951006"/>
                  </a:lnTo>
                  <a:lnTo>
                    <a:pt x="475503" y="4755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488257"/>
                <a:satOff val="8966"/>
                <a:lumOff val="719"/>
                <a:alphaOff val="0"/>
              </a:schemeClr>
            </a:fillRef>
            <a:effectRef idx="3">
              <a:schemeClr val="accent2"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1523" tIns="52007" rIns="527510" bIns="52007" numCol="1" spcCol="1270" anchor="ctr" anchorCtr="0">
              <a:noAutofit/>
            </a:bodyPr>
            <a:lstStyle/>
            <a:p>
              <a:pPr algn="ctr" defTabSz="17334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3900" dirty="0"/>
                <a:t>Do</a:t>
              </a:r>
              <a:endParaRPr lang="ko-KR" altLang="en-US" sz="3900" dirty="0"/>
            </a:p>
          </p:txBody>
        </p:sp>
        <p:sp>
          <p:nvSpPr>
            <p:cNvPr id="9" name="자유형 8"/>
            <p:cNvSpPr/>
            <p:nvPr/>
          </p:nvSpPr>
          <p:spPr>
            <a:xfrm>
              <a:off x="4837488" y="2368417"/>
              <a:ext cx="2377516" cy="951006"/>
            </a:xfrm>
            <a:custGeom>
              <a:avLst/>
              <a:gdLst>
                <a:gd name="connsiteX0" fmla="*/ 0 w 2377516"/>
                <a:gd name="connsiteY0" fmla="*/ 0 h 951006"/>
                <a:gd name="connsiteX1" fmla="*/ 1902013 w 2377516"/>
                <a:gd name="connsiteY1" fmla="*/ 0 h 951006"/>
                <a:gd name="connsiteX2" fmla="*/ 2377516 w 2377516"/>
                <a:gd name="connsiteY2" fmla="*/ 475503 h 951006"/>
                <a:gd name="connsiteX3" fmla="*/ 1902013 w 2377516"/>
                <a:gd name="connsiteY3" fmla="*/ 951006 h 951006"/>
                <a:gd name="connsiteX4" fmla="*/ 0 w 2377516"/>
                <a:gd name="connsiteY4" fmla="*/ 951006 h 951006"/>
                <a:gd name="connsiteX5" fmla="*/ 475503 w 2377516"/>
                <a:gd name="connsiteY5" fmla="*/ 475503 h 951006"/>
                <a:gd name="connsiteX6" fmla="*/ 0 w 2377516"/>
                <a:gd name="connsiteY6" fmla="*/ 0 h 95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7516" h="951006">
                  <a:moveTo>
                    <a:pt x="0" y="0"/>
                  </a:moveTo>
                  <a:lnTo>
                    <a:pt x="1902013" y="0"/>
                  </a:lnTo>
                  <a:lnTo>
                    <a:pt x="2377516" y="475503"/>
                  </a:lnTo>
                  <a:lnTo>
                    <a:pt x="1902013" y="951006"/>
                  </a:lnTo>
                  <a:lnTo>
                    <a:pt x="0" y="951006"/>
                  </a:lnTo>
                  <a:lnTo>
                    <a:pt x="475503" y="4755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2976513"/>
                <a:satOff val="17933"/>
                <a:lumOff val="1437"/>
                <a:alphaOff val="0"/>
              </a:schemeClr>
            </a:fillRef>
            <a:effectRef idx="3">
              <a:schemeClr val="accent2">
                <a:hueOff val="-2976513"/>
                <a:satOff val="17933"/>
                <a:lumOff val="143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1523" tIns="52007" rIns="527510" bIns="52007" numCol="1" spcCol="1270" anchor="ctr" anchorCtr="0">
              <a:noAutofit/>
            </a:bodyPr>
            <a:lstStyle/>
            <a:p>
              <a:pPr algn="ctr" defTabSz="17334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3900" dirty="0"/>
                <a:t>Check</a:t>
              </a:r>
            </a:p>
          </p:txBody>
        </p:sp>
        <p:sp>
          <p:nvSpPr>
            <p:cNvPr id="10" name="자유형 9"/>
            <p:cNvSpPr/>
            <p:nvPr/>
          </p:nvSpPr>
          <p:spPr>
            <a:xfrm>
              <a:off x="6977253" y="2368417"/>
              <a:ext cx="2377516" cy="951006"/>
            </a:xfrm>
            <a:custGeom>
              <a:avLst/>
              <a:gdLst>
                <a:gd name="connsiteX0" fmla="*/ 0 w 2377516"/>
                <a:gd name="connsiteY0" fmla="*/ 0 h 951006"/>
                <a:gd name="connsiteX1" fmla="*/ 1902013 w 2377516"/>
                <a:gd name="connsiteY1" fmla="*/ 0 h 951006"/>
                <a:gd name="connsiteX2" fmla="*/ 2377516 w 2377516"/>
                <a:gd name="connsiteY2" fmla="*/ 475503 h 951006"/>
                <a:gd name="connsiteX3" fmla="*/ 1902013 w 2377516"/>
                <a:gd name="connsiteY3" fmla="*/ 951006 h 951006"/>
                <a:gd name="connsiteX4" fmla="*/ 0 w 2377516"/>
                <a:gd name="connsiteY4" fmla="*/ 951006 h 951006"/>
                <a:gd name="connsiteX5" fmla="*/ 475503 w 2377516"/>
                <a:gd name="connsiteY5" fmla="*/ 475503 h 951006"/>
                <a:gd name="connsiteX6" fmla="*/ 0 w 2377516"/>
                <a:gd name="connsiteY6" fmla="*/ 0 h 95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7516" h="951006">
                  <a:moveTo>
                    <a:pt x="0" y="0"/>
                  </a:moveTo>
                  <a:lnTo>
                    <a:pt x="1902013" y="0"/>
                  </a:lnTo>
                  <a:lnTo>
                    <a:pt x="2377516" y="475503"/>
                  </a:lnTo>
                  <a:lnTo>
                    <a:pt x="1902013" y="951006"/>
                  </a:lnTo>
                  <a:lnTo>
                    <a:pt x="0" y="951006"/>
                  </a:lnTo>
                  <a:lnTo>
                    <a:pt x="475503" y="4755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4464770"/>
                <a:satOff val="26899"/>
                <a:lumOff val="2156"/>
                <a:alphaOff val="0"/>
              </a:schemeClr>
            </a:fillRef>
            <a:effectRef idx="3">
              <a:schemeClr val="accent2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1523" tIns="52007" rIns="527510" bIns="52007" numCol="1" spcCol="1270" anchor="ctr" anchorCtr="0">
              <a:noAutofit/>
            </a:bodyPr>
            <a:lstStyle/>
            <a:p>
              <a:pPr algn="ctr" defTabSz="17334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3900" dirty="0"/>
                <a:t>Act</a:t>
              </a:r>
            </a:p>
          </p:txBody>
        </p:sp>
      </p:grpSp>
      <p:sp>
        <p:nvSpPr>
          <p:cNvPr id="29" name="AutoShape 69"/>
          <p:cNvSpPr>
            <a:spLocks noChangeArrowheads="1"/>
          </p:cNvSpPr>
          <p:nvPr/>
        </p:nvSpPr>
        <p:spPr bwMode="auto">
          <a:xfrm>
            <a:off x="7207187" y="3635029"/>
            <a:ext cx="1976433" cy="571994"/>
          </a:xfrm>
          <a:prstGeom prst="roundRect">
            <a:avLst/>
          </a:prstGeom>
          <a:solidFill>
            <a:srgbClr val="B4DEEA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62" fontAlgn="ctr" latinLnBrk="0">
              <a:spcBef>
                <a:spcPct val="50000"/>
              </a:spcBef>
              <a:defRPr/>
            </a:pPr>
            <a:r>
              <a:rPr lang="ko-KR" altLang="en-US" sz="1200" b="1" dirty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결과 환류</a:t>
            </a:r>
          </a:p>
        </p:txBody>
      </p:sp>
      <p:sp>
        <p:nvSpPr>
          <p:cNvPr id="30" name="Text Box 59"/>
          <p:cNvSpPr txBox="1">
            <a:spLocks noChangeArrowheads="1"/>
          </p:cNvSpPr>
          <p:nvPr/>
        </p:nvSpPr>
        <p:spPr bwMode="auto">
          <a:xfrm>
            <a:off x="7194769" y="4311150"/>
            <a:ext cx="2160001" cy="1611586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ko-KR" altLang="en-US" sz="1000" dirty="0" err="1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교육수요자</a:t>
            </a: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 만족도 조사 위원회 </a:t>
            </a:r>
            <a:r>
              <a:rPr lang="ko-KR" altLang="en-US" sz="1000" dirty="0" smtClean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회의에서 결과 </a:t>
            </a: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공유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관련 </a:t>
            </a:r>
            <a:r>
              <a:rPr lang="ko-KR" altLang="en-US" sz="1000" dirty="0" smtClean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부서에 결과 </a:t>
            </a: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공유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위원 및 구성원의 의견 수렴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개선방안 이행 점검  실시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</p:txBody>
      </p:sp>
      <p:cxnSp>
        <p:nvCxnSpPr>
          <p:cNvPr id="13" name="꺾인 연결선 12"/>
          <p:cNvCxnSpPr/>
          <p:nvPr/>
        </p:nvCxnSpPr>
        <p:spPr>
          <a:xfrm flipH="1">
            <a:off x="792134" y="3935434"/>
            <a:ext cx="8391486" cy="859"/>
          </a:xfrm>
          <a:prstGeom prst="bentConnector5">
            <a:avLst>
              <a:gd name="adj1" fmla="val -4048"/>
              <a:gd name="adj2" fmla="val 269829884"/>
              <a:gd name="adj3" fmla="val 102724"/>
            </a:avLst>
          </a:prstGeom>
          <a:ln w="38100" cmpd="sng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66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1492716" cy="369332"/>
          </a:xfrm>
        </p:spPr>
        <p:txBody>
          <a:bodyPr/>
          <a:lstStyle/>
          <a:p>
            <a:r>
              <a:rPr lang="en-US" altLang="ko-KR" dirty="0" smtClean="0">
                <a:latin typeface="+mj-ea"/>
                <a:ea typeface="+mj-ea"/>
              </a:rPr>
              <a:t>4. </a:t>
            </a:r>
            <a:r>
              <a:rPr lang="ko-KR" altLang="en-US" dirty="0" smtClean="0">
                <a:latin typeface="+mj-ea"/>
                <a:ea typeface="+mj-ea"/>
              </a:rPr>
              <a:t>조사 설계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6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439734" y="5913331"/>
            <a:ext cx="51945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sz="1000" kern="0" dirty="0">
              <a:solidFill>
                <a:srgbClr val="000000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4" name="직사각형 3"/>
          <p:cNvSpPr/>
          <p:nvPr/>
        </p:nvSpPr>
        <p:spPr bwMode="auto">
          <a:xfrm>
            <a:off x="1028565" y="1557216"/>
            <a:ext cx="2088232" cy="683654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조사 대상</a:t>
            </a:r>
            <a:endParaRPr lang="ko-KR" alt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1028565" y="2408642"/>
            <a:ext cx="2088232" cy="683654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조사 규모</a:t>
            </a:r>
            <a:endParaRPr lang="ko-KR" alt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1028565" y="3260067"/>
            <a:ext cx="2088232" cy="683654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조사 기간</a:t>
            </a:r>
            <a:endParaRPr lang="ko-KR" alt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1028565" y="4111494"/>
            <a:ext cx="2088232" cy="683654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조사 방법</a:t>
            </a:r>
            <a:endParaRPr lang="ko-KR" alt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1028565" y="4962920"/>
            <a:ext cx="2088232" cy="683654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분석 방법</a:t>
            </a:r>
            <a:endParaRPr lang="ko-KR" alt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이등변 삼각형 4"/>
          <p:cNvSpPr/>
          <p:nvPr/>
        </p:nvSpPr>
        <p:spPr bwMode="auto">
          <a:xfrm rot="5400000">
            <a:off x="2953233" y="1792364"/>
            <a:ext cx="683999" cy="21285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이등변 삼각형 17"/>
          <p:cNvSpPr/>
          <p:nvPr/>
        </p:nvSpPr>
        <p:spPr bwMode="auto">
          <a:xfrm rot="5400000">
            <a:off x="2953233" y="2643868"/>
            <a:ext cx="683999" cy="21285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이등변 삼각형 18"/>
          <p:cNvSpPr/>
          <p:nvPr/>
        </p:nvSpPr>
        <p:spPr bwMode="auto">
          <a:xfrm rot="5400000">
            <a:off x="2953233" y="3495467"/>
            <a:ext cx="683999" cy="21285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이등변 삼각형 19"/>
          <p:cNvSpPr/>
          <p:nvPr/>
        </p:nvSpPr>
        <p:spPr bwMode="auto">
          <a:xfrm rot="5400000">
            <a:off x="2953233" y="4347066"/>
            <a:ext cx="683999" cy="21285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이등변 삼각형 20"/>
          <p:cNvSpPr/>
          <p:nvPr/>
        </p:nvSpPr>
        <p:spPr bwMode="auto">
          <a:xfrm rot="5400000">
            <a:off x="2953233" y="5198146"/>
            <a:ext cx="683999" cy="21285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3617687" y="1557215"/>
            <a:ext cx="5295754" cy="68357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innerShdw blurRad="63500" dist="50800" dir="5400000">
              <a:prstClr val="black">
                <a:alpha val="24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0347" indent="-184142"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latin typeface="+mn-ea"/>
              </a:rPr>
              <a:t>학부모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22" name="직사각형 21"/>
          <p:cNvSpPr/>
          <p:nvPr/>
        </p:nvSpPr>
        <p:spPr bwMode="auto">
          <a:xfrm>
            <a:off x="3617687" y="2408716"/>
            <a:ext cx="5295754" cy="68357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innerShdw blurRad="63500" dist="50800" dir="5400000">
              <a:prstClr val="black">
                <a:alpha val="24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0347" indent="-184142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400" b="1" dirty="0" smtClean="0">
                <a:latin typeface="+mn-ea"/>
              </a:rPr>
              <a:t>226</a:t>
            </a:r>
            <a:r>
              <a:rPr lang="ko-KR" altLang="en-US" sz="1400" b="1" dirty="0" smtClean="0">
                <a:latin typeface="+mn-ea"/>
              </a:rPr>
              <a:t>명</a:t>
            </a:r>
            <a:endParaRPr lang="en-US" altLang="ko-KR" sz="1400" b="1" dirty="0">
              <a:latin typeface="+mn-ea"/>
            </a:endParaRPr>
          </a:p>
          <a:p>
            <a:pPr marL="360347" indent="-184142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latin typeface="+mn-ea"/>
              </a:rPr>
              <a:t>표본추출방법 </a:t>
            </a:r>
            <a:r>
              <a:rPr lang="en-US" altLang="ko-KR" sz="1400" b="1" dirty="0">
                <a:latin typeface="+mn-ea"/>
              </a:rPr>
              <a:t>: </a:t>
            </a:r>
            <a:r>
              <a:rPr lang="ko-KR" altLang="en-US" sz="1400" b="1" dirty="0">
                <a:latin typeface="+mn-ea"/>
              </a:rPr>
              <a:t>단순무작위추출법 </a:t>
            </a:r>
          </a:p>
        </p:txBody>
      </p:sp>
      <p:sp>
        <p:nvSpPr>
          <p:cNvPr id="23" name="직사각형 22"/>
          <p:cNvSpPr/>
          <p:nvPr/>
        </p:nvSpPr>
        <p:spPr bwMode="auto">
          <a:xfrm>
            <a:off x="3617687" y="3259894"/>
            <a:ext cx="5295754" cy="68357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innerShdw blurRad="63500" dist="50800" dir="5400000">
              <a:prstClr val="black">
                <a:alpha val="24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0347" indent="-184142">
              <a:buFont typeface="Arial" panose="020B0604020202020204" pitchFamily="34" charset="0"/>
              <a:buChar char="•"/>
            </a:pPr>
            <a:r>
              <a:rPr lang="en-US" altLang="ko-KR" sz="1400" b="1" dirty="0" smtClean="0">
                <a:latin typeface="맑은 고딕" pitchFamily="50" charset="-127"/>
              </a:rPr>
              <a:t>2022.</a:t>
            </a:r>
            <a:r>
              <a:rPr lang="ko-KR" altLang="en-US" sz="1400" b="1" dirty="0" smtClean="0">
                <a:latin typeface="맑은 고딕" pitchFamily="50" charset="-127"/>
              </a:rPr>
              <a:t> </a:t>
            </a:r>
            <a:r>
              <a:rPr lang="en-US" altLang="ko-KR" sz="1400" b="1" dirty="0">
                <a:latin typeface="맑은 고딕" pitchFamily="50" charset="-127"/>
              </a:rPr>
              <a:t>12.</a:t>
            </a:r>
            <a:r>
              <a:rPr lang="ko-KR" altLang="en-US" sz="1400" b="1" dirty="0">
                <a:latin typeface="맑은 고딕" pitchFamily="50" charset="-127"/>
              </a:rPr>
              <a:t> </a:t>
            </a:r>
            <a:r>
              <a:rPr lang="en-US" altLang="ko-KR" sz="1400" b="1" dirty="0" smtClean="0">
                <a:latin typeface="맑은 고딕" pitchFamily="50" charset="-127"/>
              </a:rPr>
              <a:t>05.</a:t>
            </a:r>
            <a:r>
              <a:rPr lang="ko-KR" altLang="en-US" sz="1400" b="1" dirty="0" smtClean="0">
                <a:latin typeface="맑은 고딕" pitchFamily="50" charset="-127"/>
              </a:rPr>
              <a:t> </a:t>
            </a:r>
            <a:r>
              <a:rPr lang="en-US" altLang="ko-KR" sz="1400" b="1" dirty="0">
                <a:latin typeface="맑은 고딕" pitchFamily="50" charset="-127"/>
              </a:rPr>
              <a:t>~ </a:t>
            </a:r>
            <a:r>
              <a:rPr lang="en-US" altLang="ko-KR" sz="1400" b="1" dirty="0" smtClean="0">
                <a:latin typeface="맑은 고딕" pitchFamily="50" charset="-127"/>
              </a:rPr>
              <a:t>2023. 2</a:t>
            </a:r>
            <a:r>
              <a:rPr lang="en-US" altLang="ko-KR" sz="1400" b="1" dirty="0">
                <a:latin typeface="맑은 고딕" pitchFamily="50" charset="-127"/>
              </a:rPr>
              <a:t>. 28.</a:t>
            </a:r>
            <a:endParaRPr lang="ko-KR" altLang="en-US" sz="1400" b="1" dirty="0">
              <a:latin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 bwMode="auto">
          <a:xfrm>
            <a:off x="3617687" y="4111569"/>
            <a:ext cx="5295754" cy="68357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innerShdw blurRad="63500" dist="50800" dir="5400000">
              <a:prstClr val="black">
                <a:alpha val="24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0347" indent="-184142">
              <a:buFont typeface="Arial" panose="020B0604020202020204" pitchFamily="34" charset="0"/>
              <a:buChar char="•"/>
            </a:pPr>
            <a:r>
              <a:rPr lang="ko-KR" altLang="en-US" sz="1400" b="1" dirty="0">
                <a:latin typeface="맑은 고딕" pitchFamily="50" charset="-127"/>
              </a:rPr>
              <a:t>설문지를 활용한 온라인 및 오프라인 조사</a:t>
            </a:r>
          </a:p>
        </p:txBody>
      </p:sp>
      <p:sp>
        <p:nvSpPr>
          <p:cNvPr id="25" name="직사각형 24"/>
          <p:cNvSpPr/>
          <p:nvPr/>
        </p:nvSpPr>
        <p:spPr bwMode="auto">
          <a:xfrm>
            <a:off x="3617687" y="4962995"/>
            <a:ext cx="5295754" cy="68357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innerShdw blurRad="63500" dist="50800" dir="5400000">
              <a:prstClr val="black">
                <a:alpha val="24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0347" indent="-184142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400" b="1" dirty="0">
                <a:latin typeface="+mn-ea"/>
              </a:rPr>
              <a:t>SPSS</a:t>
            </a:r>
            <a:r>
              <a:rPr lang="ko-KR" altLang="en-US" sz="1400" b="1" dirty="0">
                <a:latin typeface="+mn-ea"/>
              </a:rPr>
              <a:t>와 </a:t>
            </a:r>
            <a:r>
              <a:rPr lang="en-US" altLang="ko-KR" sz="1400" b="1" dirty="0">
                <a:latin typeface="+mn-ea"/>
              </a:rPr>
              <a:t>Excel </a:t>
            </a:r>
            <a:r>
              <a:rPr lang="ko-KR" altLang="en-US" sz="1400" b="1" dirty="0" smtClean="0">
                <a:latin typeface="+mn-ea"/>
              </a:rPr>
              <a:t>활용하여</a:t>
            </a:r>
            <a:r>
              <a:rPr lang="en-US" altLang="ko-KR" sz="1400" b="1" dirty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빈도분석</a:t>
            </a:r>
            <a:r>
              <a:rPr lang="en-US" altLang="ko-KR" sz="1400" b="1" dirty="0">
                <a:latin typeface="+mn-ea"/>
              </a:rPr>
              <a:t>, </a:t>
            </a:r>
            <a:r>
              <a:rPr lang="en-US" altLang="ko-KR" sz="1400" b="1" dirty="0" smtClean="0">
                <a:latin typeface="+mn-ea"/>
              </a:rPr>
              <a:t>t</a:t>
            </a:r>
            <a:r>
              <a:rPr lang="ko-KR" altLang="en-US" sz="1400" b="1" dirty="0">
                <a:latin typeface="+mn-ea"/>
              </a:rPr>
              <a:t>검정</a:t>
            </a:r>
            <a:r>
              <a:rPr lang="en-US" altLang="ko-KR" sz="1400" b="1" dirty="0">
                <a:latin typeface="+mn-ea"/>
              </a:rPr>
              <a:t>, </a:t>
            </a:r>
            <a:r>
              <a:rPr lang="en-US" altLang="ko-KR" sz="1400" b="1" dirty="0" smtClean="0">
                <a:latin typeface="+mn-ea"/>
              </a:rPr>
              <a:t>SSA </a:t>
            </a:r>
            <a:r>
              <a:rPr lang="ko-KR" altLang="en-US" sz="1400" b="1" dirty="0" smtClean="0">
                <a:latin typeface="+mn-ea"/>
              </a:rPr>
              <a:t>분석 등</a:t>
            </a:r>
            <a:endParaRPr lang="ko-KR" altLang="en-US" sz="1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1630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  <a:latin typeface="+mn-ea"/>
                <a:ea typeface="+mn-ea"/>
              </a:rPr>
              <a:t>4. </a:t>
            </a:r>
            <a:r>
              <a:rPr lang="ko-KR" altLang="en-US" dirty="0">
                <a:solidFill>
                  <a:schemeClr val="tx1"/>
                </a:solidFill>
                <a:latin typeface="+mn-ea"/>
                <a:ea typeface="+mn-ea"/>
              </a:rPr>
              <a:t>조사 설계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7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630395" y="856210"/>
            <a:ext cx="8859838" cy="607320"/>
          </a:xfrm>
          <a:prstGeom prst="roundRect">
            <a:avLst>
              <a:gd name="adj" fmla="val 7143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ko-KR" altLang="en-US" sz="1300" b="1" dirty="0" err="1" smtClean="0">
                <a:cs typeface="Times New Roman" pitchFamily="18" charset="0"/>
              </a:rPr>
              <a:t>리커트</a:t>
            </a:r>
            <a:r>
              <a:rPr lang="ko-KR" altLang="en-US" sz="1300" b="1" dirty="0" smtClean="0">
                <a:cs typeface="Times New Roman" pitchFamily="18" charset="0"/>
              </a:rPr>
              <a:t> </a:t>
            </a:r>
            <a:r>
              <a:rPr lang="en-US" altLang="ko-KR" sz="1300" b="1" dirty="0" smtClean="0">
                <a:cs typeface="Times New Roman" pitchFamily="18" charset="0"/>
              </a:rPr>
              <a:t>5</a:t>
            </a:r>
            <a:r>
              <a:rPr lang="ko-KR" altLang="en-US" sz="1300" b="1" dirty="0" smtClean="0">
                <a:cs typeface="Times New Roman" pitchFamily="18" charset="0"/>
              </a:rPr>
              <a:t>점 척도에 의해 이루어지며</a:t>
            </a:r>
            <a:r>
              <a:rPr lang="en-US" altLang="ko-KR" sz="1300" b="1" dirty="0" smtClean="0">
                <a:cs typeface="Times New Roman" pitchFamily="18" charset="0"/>
              </a:rPr>
              <a:t>, </a:t>
            </a:r>
            <a:r>
              <a:rPr lang="ko-KR" altLang="en-US" sz="1300" b="1" dirty="0" smtClean="0">
                <a:cs typeface="Times New Roman" pitchFamily="18" charset="0"/>
              </a:rPr>
              <a:t>조사 결과의 활용과 이해의 편의를 위해 총점 </a:t>
            </a:r>
            <a:r>
              <a:rPr lang="en-US" altLang="ko-KR" sz="1300" b="1" dirty="0" smtClean="0">
                <a:cs typeface="Times New Roman" pitchFamily="18" charset="0"/>
              </a:rPr>
              <a:t>100</a:t>
            </a:r>
            <a:r>
              <a:rPr lang="ko-KR" altLang="en-US" sz="1300" b="1" dirty="0" smtClean="0">
                <a:cs typeface="Times New Roman" pitchFamily="18" charset="0"/>
              </a:rPr>
              <a:t>점 기준으로 환산된 값을 도출</a:t>
            </a:r>
            <a:endParaRPr lang="en-US" altLang="ko-KR" sz="1300" b="1" dirty="0">
              <a:cs typeface="Times New Roman" pitchFamily="18" charset="0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630395" y="1628769"/>
            <a:ext cx="8856000" cy="4415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latin typeface="+mn-ea"/>
              </a:rPr>
              <a:t>학부모 만족도 </a:t>
            </a:r>
            <a:r>
              <a:rPr lang="ko-KR" altLang="en-US" sz="1400" b="1" dirty="0">
                <a:latin typeface="+mn-ea"/>
              </a:rPr>
              <a:t>값 산출과 조사 결과의 해석</a:t>
            </a:r>
          </a:p>
        </p:txBody>
      </p:sp>
      <p:sp>
        <p:nvSpPr>
          <p:cNvPr id="86" name="왼쪽/오른쪽 화살표 85"/>
          <p:cNvSpPr/>
          <p:nvPr/>
        </p:nvSpPr>
        <p:spPr>
          <a:xfrm>
            <a:off x="920972" y="3250299"/>
            <a:ext cx="3924000" cy="540000"/>
          </a:xfrm>
          <a:prstGeom prst="leftRightArrow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87" name="왼쪽/오른쪽 화살표 86"/>
          <p:cNvSpPr/>
          <p:nvPr/>
        </p:nvSpPr>
        <p:spPr>
          <a:xfrm>
            <a:off x="920988" y="5003651"/>
            <a:ext cx="3924000" cy="540000"/>
          </a:xfrm>
          <a:prstGeom prst="leftRightArrow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89" name="아래쪽 화살표 88"/>
          <p:cNvSpPr/>
          <p:nvPr/>
        </p:nvSpPr>
        <p:spPr>
          <a:xfrm>
            <a:off x="1329877" y="3813423"/>
            <a:ext cx="169270" cy="1167921"/>
          </a:xfrm>
          <a:prstGeom prst="downArrow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아래쪽 화살표 89"/>
          <p:cNvSpPr/>
          <p:nvPr/>
        </p:nvSpPr>
        <p:spPr>
          <a:xfrm>
            <a:off x="2072680" y="3813423"/>
            <a:ext cx="169270" cy="1167921"/>
          </a:xfrm>
          <a:prstGeom prst="downArrow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아래쪽 화살표 92"/>
          <p:cNvSpPr/>
          <p:nvPr/>
        </p:nvSpPr>
        <p:spPr>
          <a:xfrm>
            <a:off x="2864768" y="3813423"/>
            <a:ext cx="169270" cy="1167921"/>
          </a:xfrm>
          <a:prstGeom prst="downArrow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아래쪽 화살표 93"/>
          <p:cNvSpPr/>
          <p:nvPr/>
        </p:nvSpPr>
        <p:spPr>
          <a:xfrm>
            <a:off x="3620852" y="3813423"/>
            <a:ext cx="169270" cy="1167921"/>
          </a:xfrm>
          <a:prstGeom prst="downArrow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아래쪽 화살표 94"/>
          <p:cNvSpPr/>
          <p:nvPr/>
        </p:nvSpPr>
        <p:spPr>
          <a:xfrm>
            <a:off x="4363673" y="3813423"/>
            <a:ext cx="169270" cy="1167921"/>
          </a:xfrm>
          <a:prstGeom prst="downArrow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6" name="표 9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4935509"/>
                  </p:ext>
                </p:extLst>
              </p:nvPr>
            </p:nvGraphicFramePr>
            <p:xfrm>
              <a:off x="524508" y="2545668"/>
              <a:ext cx="4320542" cy="3655640"/>
            </p:xfrm>
            <a:graphic>
              <a:graphicData uri="http://schemas.openxmlformats.org/drawingml/2006/table">
                <a:tbl>
                  <a:tblPr>
                    <a:tableStyleId>{BC89EF96-8CEA-46FF-86C4-4CE0E7609802}</a:tableStyleId>
                  </a:tblPr>
                  <a:tblGrid>
                    <a:gridCol w="5081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643910">
                    <a:tc rowSpan="2"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ko-KR" altLang="en-US" sz="1200" b="1" u="none" strike="noStrike" dirty="0">
                              <a:effectLst/>
                            </a:rPr>
                            <a:t>척도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굴림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ko-KR" alt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매우 부정</a:t>
                          </a: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ko-KR" alt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부정</a:t>
                          </a: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ko-KR" altLang="en-US" sz="1200" b="1" u="none" strike="noStrike" dirty="0">
                              <a:effectLst/>
                            </a:rPr>
                            <a:t>보통</a:t>
                          </a:r>
                          <a:endParaRPr lang="ko-KR" alt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ko-KR" alt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긍정</a:t>
                          </a: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ko-KR" alt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매우 긍정</a:t>
                          </a: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3910">
                    <a:tc vMerge="1">
                      <a:txBody>
                        <a:bodyPr/>
                        <a:lstStyle/>
                        <a:p>
                          <a:pPr algn="ctr" fontAlgn="ctr"/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1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2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3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4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5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80000">
                    <a:tc>
                      <a:txBody>
                        <a:bodyPr/>
                        <a:lstStyle/>
                        <a:p>
                          <a:pPr algn="ctr" fontAlgn="ctr" latinLnBrk="0"/>
                          <a:endParaRPr lang="en-US" altLang="ko-KR" sz="1000" b="1" kern="0" spc="-100" baseline="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en-US" altLang="ko-KR" sz="1000" u="none" strike="noStrike" dirty="0" smtClean="0">
                              <a:effectLst/>
                            </a:rPr>
                            <a:t>5</a:t>
                          </a:r>
                          <a:r>
                            <a:rPr lang="ko-KR" altLang="en-US" sz="1000" u="none" strike="noStrike" dirty="0" smtClean="0">
                              <a:effectLst/>
                            </a:rPr>
                            <a:t>점 </a:t>
                          </a:r>
                          <a:r>
                            <a:rPr lang="ko-KR" altLang="en-US" sz="1000" u="none" strike="noStrike" dirty="0">
                              <a:effectLst/>
                            </a:rPr>
                            <a:t>척도의 </a:t>
                          </a:r>
                          <a:r>
                            <a:rPr lang="en-US" altLang="ko-KR" sz="1000" u="none" strike="noStrike" dirty="0">
                              <a:effectLst/>
                            </a:rPr>
                            <a:t>100</a:t>
                          </a:r>
                          <a:r>
                            <a:rPr lang="ko-KR" altLang="en-US" sz="1000" u="none" strike="noStrike" dirty="0">
                              <a:effectLst/>
                            </a:rPr>
                            <a:t>점 척도 전환 </a:t>
                          </a:r>
                          <a:r>
                            <a:rPr lang="ko-KR" altLang="en-US" sz="1000" u="none" strike="noStrike" dirty="0" smtClean="0">
                              <a:effectLst/>
                            </a:rPr>
                            <a:t>방법</a:t>
                          </a:r>
                          <a:endParaRPr lang="en-US" altLang="ko-KR" sz="1000" u="none" strike="noStrike" dirty="0" smtClean="0">
                            <a:effectLst/>
                          </a:endParaRPr>
                        </a:p>
                        <a:p>
                          <a:pPr algn="ctr" fontAlgn="ctr" latinLnBrk="0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ko-KR" sz="1000" i="1" kern="0" spc="-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000" kern="0" spc="-100" smtClean="0">
                                      <a:effectLst/>
                                      <a:latin typeface="Cambria Math"/>
                                    </a:rPr>
                                    <m:t>100</m:t>
                                  </m:r>
                                </m:num>
                                <m:den>
                                  <m:r>
                                    <a:rPr lang="en-US" altLang="ko-KR" sz="1000" b="0" i="0" kern="0" spc="-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altLang="ko-KR" sz="1000" i="1" kern="0" spc="-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ko-KR" sz="1000" i="1" kern="0" spc="-100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000" kern="0" spc="-100" smtClean="0">
                                          <a:effectLst/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sz="1000" kern="0" spc="-100" smtClean="0">
                                          <a:effectLst/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sSub>
                                <m:sSubPr>
                                  <m:ctrlPr>
                                    <a:rPr lang="en-US" altLang="ko-KR" sz="1000" i="1" kern="0" spc="-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000" b="0" i="0" kern="0" spc="-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ko-KR" sz="1000" kern="0" spc="-100" smtClean="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000" kern="0" spc="-100" smtClean="0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ko-KR" sz="1000" kern="0" spc="-100" dirty="0" smtClean="0">
                              <a:effectLst/>
                            </a:rPr>
                            <a:t>: </a:t>
                          </a:r>
                          <a:r>
                            <a:rPr lang="ko-KR" altLang="en-US" sz="1000" kern="0" spc="-100" dirty="0" smtClean="0">
                              <a:effectLst/>
                            </a:rPr>
                            <a:t>항목별 만족도</a:t>
                          </a:r>
                          <a:r>
                            <a:rPr lang="en-US" altLang="ko-KR" sz="1000" kern="0" spc="-100" dirty="0" smtClean="0">
                              <a:effectLst/>
                            </a:rPr>
                            <a:t>)</a:t>
                          </a:r>
                          <a:endParaRPr lang="en-US" altLang="ko-KR" sz="1000" b="0" kern="0" spc="-100" baseline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3910">
                    <a:tc rowSpan="2"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en-US" altLang="ko-KR" sz="1200" b="1" u="none" strike="noStrike" dirty="0">
                              <a:effectLst/>
                            </a:rPr>
                            <a:t>100</a:t>
                          </a:r>
                          <a:r>
                            <a:rPr lang="ko-KR" altLang="en-US" sz="1200" b="1" u="none" strike="noStrike" dirty="0">
                              <a:effectLst/>
                            </a:rPr>
                            <a:t>점 만점 기준 환산</a:t>
                          </a:r>
                          <a:endParaRPr lang="ko-KR" alt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en-US" altLang="ko-KR" sz="1000" u="none" strike="noStrike" dirty="0" smtClean="0">
                              <a:effectLst/>
                            </a:rPr>
                            <a:t>20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en-US" altLang="ko-KR" sz="10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40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en-US" altLang="ko-KR" sz="1000" u="none" strike="noStrike" dirty="0" smtClean="0">
                              <a:effectLst/>
                            </a:rPr>
                            <a:t>60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en-US" altLang="ko-KR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80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en-US" altLang="ko-KR" sz="1000" u="none" strike="noStrike" dirty="0">
                              <a:effectLst/>
                            </a:rPr>
                            <a:t>100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391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ko-KR" alt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매우 불만</a:t>
                          </a: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ko-KR" alt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불만</a:t>
                          </a: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ko-KR" alt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보통</a:t>
                          </a: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ko-KR" alt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만족</a:t>
                          </a: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ko-KR" alt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매우 만족</a:t>
                          </a: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6" name="표 9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4935509"/>
                  </p:ext>
                </p:extLst>
              </p:nvPr>
            </p:nvGraphicFramePr>
            <p:xfrm>
              <a:off x="524508" y="2545668"/>
              <a:ext cx="4320542" cy="3655640"/>
            </p:xfrm>
            <a:graphic>
              <a:graphicData uri="http://schemas.openxmlformats.org/drawingml/2006/table">
                <a:tbl>
                  <a:tblPr>
                    <a:tableStyleId>{BC89EF96-8CEA-46FF-86C4-4CE0E7609802}</a:tableStyleId>
                  </a:tblPr>
                  <a:tblGrid>
                    <a:gridCol w="5081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643910">
                    <a:tc rowSpan="2"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ko-KR" altLang="en-US" sz="1200" b="1" u="none" strike="noStrike" dirty="0">
                              <a:effectLst/>
                            </a:rPr>
                            <a:t>척도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굴림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ko-KR" alt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매우 부정</a:t>
                          </a: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ko-KR" alt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부정</a:t>
                          </a: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ko-KR" altLang="en-US" sz="1200" b="1" u="none" strike="noStrike" dirty="0">
                              <a:effectLst/>
                            </a:rPr>
                            <a:t>보통</a:t>
                          </a:r>
                          <a:endParaRPr lang="ko-KR" alt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ko-KR" alt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긍정</a:t>
                          </a: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ko-KR" alt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매우 긍정</a:t>
                          </a: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3910">
                    <a:tc vMerge="1">
                      <a:txBody>
                        <a:bodyPr/>
                        <a:lstStyle/>
                        <a:p>
                          <a:pPr algn="ctr" fontAlgn="ctr"/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1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2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3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4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5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80000">
                    <a:tc>
                      <a:txBody>
                        <a:bodyPr/>
                        <a:lstStyle/>
                        <a:p>
                          <a:pPr algn="ctr" fontAlgn="ctr" latinLnBrk="0"/>
                          <a:endParaRPr lang="en-US" altLang="ko-KR" sz="1000" b="1" kern="0" spc="-100" baseline="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3419" t="-120339" r="-319" b="-12090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3910">
                    <a:tc rowSpan="2"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en-US" altLang="ko-KR" sz="1200" b="1" u="none" strike="noStrike" dirty="0">
                              <a:effectLst/>
                            </a:rPr>
                            <a:t>100</a:t>
                          </a:r>
                          <a:r>
                            <a:rPr lang="ko-KR" altLang="en-US" sz="1200" b="1" u="none" strike="noStrike" dirty="0">
                              <a:effectLst/>
                            </a:rPr>
                            <a:t>점 만점 기준 환산</a:t>
                          </a:r>
                          <a:endParaRPr lang="ko-KR" alt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en-US" altLang="ko-KR" sz="1000" u="none" strike="noStrike" dirty="0" smtClean="0">
                              <a:effectLst/>
                            </a:rPr>
                            <a:t>20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en-US" altLang="ko-KR" sz="1000" b="0" i="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40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en-US" altLang="ko-KR" sz="1000" u="none" strike="noStrike" dirty="0" smtClean="0">
                              <a:effectLst/>
                            </a:rPr>
                            <a:t>60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en-US" altLang="ko-KR" sz="1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80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en-US" altLang="ko-KR" sz="1000" u="none" strike="noStrike" dirty="0">
                              <a:effectLst/>
                            </a:rPr>
                            <a:t>100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391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ko-KR" alt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매우 불만</a:t>
                          </a: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ko-KR" alt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불만</a:t>
                          </a: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ko-KR" alt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보통</a:t>
                          </a: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ko-KR" alt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만족</a:t>
                          </a: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 latinLnBrk="0"/>
                          <a:r>
                            <a:rPr lang="ko-KR" alt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매우 만족</a:t>
                          </a:r>
                        </a:p>
                      </a:txBody>
                      <a:tcPr marL="9525" marR="9525" marT="9525" marB="0"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7" name="Group 14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4550605"/>
                  </p:ext>
                </p:extLst>
              </p:nvPr>
            </p:nvGraphicFramePr>
            <p:xfrm>
              <a:off x="5061013" y="2562273"/>
              <a:ext cx="4328292" cy="3639037"/>
            </p:xfrm>
            <a:graphic>
              <a:graphicData uri="http://schemas.openxmlformats.org/drawingml/2006/table">
                <a:tbl>
                  <a:tblPr>
                    <a:tableStyleId>{BC89EF96-8CEA-46FF-86C4-4CE0E7609802}</a:tableStyleId>
                  </a:tblPr>
                  <a:tblGrid>
                    <a:gridCol w="15481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4412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36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0737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u="none" strike="noStrike" cap="none" normalizeH="0" baseline="0" dirty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주요 요인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문항 </a:t>
                          </a:r>
                          <a:r>
                            <a:rPr kumimoji="1" lang="ko-KR" altLang="en-US" sz="1000" b="1" u="none" strike="noStrike" cap="none" normalizeH="0" baseline="0" dirty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수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학부모 </a:t>
                          </a:r>
                          <a:r>
                            <a:rPr kumimoji="1" lang="ko-KR" altLang="en-US" sz="1000" b="1" u="none" strike="noStrike" cap="none" normalizeH="0" baseline="0" dirty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종합 만족도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109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대학혁신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12</a:t>
                          </a:r>
                          <a:endParaRPr kumimoji="1" lang="en-US" altLang="ko-KR" sz="1000" b="0" u="none" strike="noStrike" cap="none" normalizeH="0" baseline="0" dirty="0">
                            <a:ln>
                              <a:noFill/>
                            </a:ln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tc rowSpan="5">
                      <a:txBody>
                        <a:bodyPr/>
                        <a:lstStyle/>
                        <a:p>
                          <a:pPr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ko-KR" altLang="en-US" sz="1000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종합</m:t>
                                </m:r>
                                <m:r>
                                  <a:rPr lang="ko-KR" altLang="en-US" sz="1000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 </m:t>
                                </m:r>
                                <m:r>
                                  <a:rPr lang="ko-KR" altLang="en-US" sz="1000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만족도</m:t>
                                </m:r>
                                <m:r>
                                  <a:rPr lang="en-US" altLang="ko-KR" sz="1000" b="0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altLang="ko-KR" sz="1000" b="0" i="1" smtClean="0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ko-KR" sz="1000" b="0" i="1" smtClean="0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𝑛</m:t>
                                    </m:r>
                                    <m:r>
                                      <a:rPr lang="en-US" altLang="ko-KR" sz="1000" b="0" smtClean="0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=</m:t>
                                    </m:r>
                                    <m:r>
                                      <a:rPr lang="en-US" altLang="ko-KR" sz="1000" b="0" i="1" smtClean="0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ko-KR" sz="1000" b="0" i="1" smtClean="0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altLang="ko-KR" sz="1000" b="0" i="1" smtClean="0"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000" b="0" i="1" smtClean="0"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altLang="ko-KR" sz="1000" b="0" i="1" smtClean="0"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altLang="ko-KR" sz="1000" b="0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, </m:t>
                                </m:r>
                              </m:oMath>
                            </m:oMathPara>
                          </a14:m>
                          <a:endParaRPr lang="en-US" altLang="ko-KR" sz="1000" b="0" dirty="0">
                            <a:latin typeface="+mn-ea"/>
                            <a:ea typeface="+mn-ea"/>
                          </a:endParaRPr>
                        </a:p>
                        <a:p>
                          <a:pPr algn="ctr" eaLnBrk="1" latinLnBrk="0" hangingPunct="1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000" b="0" i="1" smtClean="0"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000" b="0" i="1" smtClean="0"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ko-KR" sz="1000" b="0" i="1" smtClean="0"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𝑛</m:t>
                                  </m:r>
                                  <m:r>
                                    <a:rPr lang="en-US" altLang="ko-KR" sz="1000" b="0" smtClean="0"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ko-KR" sz="1000" b="0" dirty="0">
                              <a:latin typeface="+mn-ea"/>
                              <a:ea typeface="+mn-ea"/>
                            </a:rPr>
                            <a:t>: </a:t>
                          </a:r>
                          <a:r>
                            <a:rPr lang="ko-KR" altLang="en-US" sz="1000" b="0" dirty="0" smtClean="0">
                              <a:latin typeface="+mn-ea"/>
                              <a:ea typeface="+mn-ea"/>
                            </a:rPr>
                            <a:t>문항의 </a:t>
                          </a:r>
                          <a:r>
                            <a:rPr lang="ko-KR" altLang="en-US" sz="1000" b="0" dirty="0">
                              <a:latin typeface="+mn-ea"/>
                              <a:ea typeface="+mn-ea"/>
                            </a:rPr>
                            <a:t>산술평균</a:t>
                          </a:r>
                          <a:endParaRPr lang="en-US" altLang="ko-KR" sz="1000" b="0" dirty="0">
                            <a:latin typeface="+mn-ea"/>
                            <a:ea typeface="+mn-ea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extLst>
                      <a:ext uri="{0D108BD9-81ED-4DB2-BD59-A6C34878D82A}">
                        <a16:rowId xmlns:a16="http://schemas.microsoft.com/office/drawing/2014/main" val="2501303096"/>
                      </a:ext>
                    </a:extLst>
                  </a:tr>
                  <a:tr h="53109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대학 인식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4</a:t>
                          </a:r>
                          <a:endParaRPr kumimoji="1" lang="en-US" altLang="ko-KR" sz="1000" b="0" u="none" strike="noStrike" cap="none" normalizeH="0" baseline="0" dirty="0">
                            <a:ln>
                              <a:noFill/>
                            </a:ln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tc vMerge="1">
                      <a:txBody>
                        <a:bodyPr/>
                        <a:lstStyle/>
                        <a:p>
                          <a:pPr eaLnBrk="1" latinLnBrk="0" hangingPunct="1"/>
                          <a:endParaRPr lang="en-US" altLang="ko-KR" sz="1000" b="0" dirty="0">
                            <a:latin typeface="+mn-ea"/>
                            <a:ea typeface="+mn-ea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3109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교육 만족도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4</a:t>
                          </a:r>
                          <a:endParaRPr kumimoji="1" lang="ko-KR" altLang="en-US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3109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장학금 제도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endParaRPr kumimoji="1" lang="ko-KR" altLang="en-US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5240593"/>
                      </a:ext>
                    </a:extLst>
                  </a:tr>
                  <a:tr h="53109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온라인 수업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endParaRPr kumimoji="1" lang="ko-KR" altLang="en-US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501089"/>
                      </a:ext>
                    </a:extLst>
                  </a:tr>
                  <a:tr h="576187">
                    <a:tc gridSpan="3">
                      <a:txBody>
                        <a:bodyPr/>
                        <a:lstStyle/>
                        <a:p>
                          <a:pPr marL="174625" marR="0" lvl="0" indent="-174625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00" b="0" dirty="0" smtClean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</a:rPr>
                            <a:t>※ </a:t>
                          </a:r>
                          <a:r>
                            <a:rPr lang="ko-KR" altLang="en-US" sz="1000" b="0" dirty="0" smtClean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</a:rPr>
                            <a:t>일부 문항</a:t>
                          </a:r>
                          <a:r>
                            <a:rPr lang="en-US" altLang="ko-KR" sz="1000" b="0" dirty="0" smtClean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</a:rPr>
                            <a:t>(</a:t>
                          </a:r>
                          <a:r>
                            <a:rPr lang="ko-KR" altLang="en-US" sz="1000" b="0" dirty="0" smtClean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</a:rPr>
                            <a:t>대학 참여에 대한 설문</a:t>
                          </a:r>
                          <a:r>
                            <a:rPr lang="en-US" altLang="ko-KR" sz="1000" b="0" dirty="0" smtClean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</a:rPr>
                            <a:t>)</a:t>
                          </a:r>
                          <a:r>
                            <a:rPr lang="ko-KR" altLang="en-US" sz="1000" b="0" dirty="0" smtClean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</a:rPr>
                            <a:t>은</a:t>
                          </a:r>
                          <a:r>
                            <a:rPr lang="en-US" altLang="ko-KR" sz="1000" b="0" dirty="0" smtClean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</a:rPr>
                            <a:t> </a:t>
                          </a:r>
                          <a:r>
                            <a:rPr lang="ko-KR" altLang="en-US" sz="1000" b="0" dirty="0" smtClean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</a:rPr>
                            <a:t>종합 만족도에는 반영되지 않음</a:t>
                          </a:r>
                          <a:endParaRPr lang="ko-KR" altLang="en-US" sz="1000" b="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ko-KR" altLang="en-US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tc hMerge="1">
                      <a:txBody>
                        <a:bodyPr/>
                        <a:lstStyle/>
                        <a:p>
                          <a:pPr algn="ctr" eaLnBrk="1" latinLnBrk="0" hangingPunct="1"/>
                          <a:endParaRPr lang="en-US" altLang="ko-KR" sz="1000" b="0" dirty="0">
                            <a:latin typeface="+mn-ea"/>
                            <a:ea typeface="+mn-ea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7" name="Group 14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4550605"/>
                  </p:ext>
                </p:extLst>
              </p:nvPr>
            </p:nvGraphicFramePr>
            <p:xfrm>
              <a:off x="5061013" y="2562273"/>
              <a:ext cx="4328292" cy="3639037"/>
            </p:xfrm>
            <a:graphic>
              <a:graphicData uri="http://schemas.openxmlformats.org/drawingml/2006/table">
                <a:tbl>
                  <a:tblPr>
                    <a:tableStyleId>{BC89EF96-8CEA-46FF-86C4-4CE0E7609802}</a:tableStyleId>
                  </a:tblPr>
                  <a:tblGrid>
                    <a:gridCol w="15481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4412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36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0737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u="none" strike="noStrike" cap="none" normalizeH="0" baseline="0" dirty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주요 요인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문항 </a:t>
                          </a:r>
                          <a:r>
                            <a:rPr kumimoji="1" lang="ko-KR" altLang="en-US" sz="1000" b="1" u="none" strike="noStrike" cap="none" normalizeH="0" baseline="0" dirty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수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학부모 </a:t>
                          </a:r>
                          <a:r>
                            <a:rPr kumimoji="1" lang="ko-KR" altLang="en-US" sz="1000" b="1" u="none" strike="noStrike" cap="none" normalizeH="0" baseline="0" dirty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종합 만족도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3109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대학혁신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12</a:t>
                          </a:r>
                          <a:endParaRPr kumimoji="1" lang="en-US" altLang="ko-KR" sz="1000" b="0" u="none" strike="noStrike" cap="none" normalizeH="0" baseline="0" dirty="0">
                            <a:ln>
                              <a:noFill/>
                            </a:ln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tc rowSpan="5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36000" marR="36000" marT="36004" marB="36004" anchor="ctr" horzOverflow="overflow">
                        <a:blipFill>
                          <a:blip r:embed="rId3"/>
                          <a:stretch>
                            <a:fillRect l="-137748" t="-15596" r="-22517" b="-222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1303096"/>
                      </a:ext>
                    </a:extLst>
                  </a:tr>
                  <a:tr h="53109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대학 인식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4</a:t>
                          </a:r>
                          <a:endParaRPr kumimoji="1" lang="en-US" altLang="ko-KR" sz="1000" b="0" u="none" strike="noStrike" cap="none" normalizeH="0" baseline="0" dirty="0">
                            <a:ln>
                              <a:noFill/>
                            </a:ln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tc vMerge="1">
                      <a:txBody>
                        <a:bodyPr/>
                        <a:lstStyle/>
                        <a:p>
                          <a:pPr eaLnBrk="1" latinLnBrk="0" hangingPunct="1"/>
                          <a:endParaRPr lang="en-US" altLang="ko-KR" sz="1000" b="0" dirty="0">
                            <a:latin typeface="+mn-ea"/>
                            <a:ea typeface="+mn-ea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3109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교육 만족도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4</a:t>
                          </a:r>
                          <a:endParaRPr kumimoji="1" lang="ko-KR" altLang="en-US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3109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장학금 제도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endParaRPr kumimoji="1" lang="ko-KR" altLang="en-US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5240593"/>
                      </a:ext>
                    </a:extLst>
                  </a:tr>
                  <a:tr h="53109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온라인 수업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2</a:t>
                          </a:r>
                          <a:endParaRPr kumimoji="1" lang="ko-KR" altLang="en-US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501089"/>
                      </a:ext>
                    </a:extLst>
                  </a:tr>
                  <a:tr h="576187">
                    <a:tc gridSpan="3">
                      <a:txBody>
                        <a:bodyPr/>
                        <a:lstStyle/>
                        <a:p>
                          <a:pPr marL="174625" marR="0" lvl="0" indent="-174625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00" b="0" dirty="0" smtClean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</a:rPr>
                            <a:t>※ </a:t>
                          </a:r>
                          <a:r>
                            <a:rPr lang="ko-KR" altLang="en-US" sz="1000" b="0" dirty="0" smtClean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</a:rPr>
                            <a:t>일부 문항</a:t>
                          </a:r>
                          <a:r>
                            <a:rPr lang="en-US" altLang="ko-KR" sz="1000" b="0" dirty="0" smtClean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</a:rPr>
                            <a:t>(</a:t>
                          </a:r>
                          <a:r>
                            <a:rPr lang="ko-KR" altLang="en-US" sz="1000" b="0" dirty="0" smtClean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</a:rPr>
                            <a:t>대학 참여에 대한 설문</a:t>
                          </a:r>
                          <a:r>
                            <a:rPr lang="en-US" altLang="ko-KR" sz="1000" b="0" dirty="0" smtClean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</a:rPr>
                            <a:t>)</a:t>
                          </a:r>
                          <a:r>
                            <a:rPr lang="ko-KR" altLang="en-US" sz="1000" b="0" dirty="0" smtClean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</a:rPr>
                            <a:t>은</a:t>
                          </a:r>
                          <a:r>
                            <a:rPr lang="en-US" altLang="ko-KR" sz="1000" b="0" dirty="0" smtClean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</a:rPr>
                            <a:t> </a:t>
                          </a:r>
                          <a:r>
                            <a:rPr lang="ko-KR" altLang="en-US" sz="1000" b="0" dirty="0" smtClean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</a:rPr>
                            <a:t>종합 만족도에는 반영되지 않음</a:t>
                          </a:r>
                          <a:endParaRPr lang="ko-KR" altLang="en-US" sz="1000" b="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ko-KR" altLang="en-US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tc hMerge="1">
                      <a:txBody>
                        <a:bodyPr/>
                        <a:lstStyle/>
                        <a:p>
                          <a:pPr algn="ctr" eaLnBrk="1" latinLnBrk="0" hangingPunct="1"/>
                          <a:endParaRPr lang="en-US" altLang="ko-KR" sz="1000" b="0" dirty="0">
                            <a:latin typeface="+mn-ea"/>
                            <a:ea typeface="+mn-ea"/>
                          </a:endParaRPr>
                        </a:p>
                      </a:txBody>
                      <a:tcPr marL="36000" marR="36000" marT="36004" marB="36004" anchor="ctr" horzOverflow="overflow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8" name="텍스트 개체 틀 12"/>
          <p:cNvSpPr txBox="1">
            <a:spLocks/>
          </p:cNvSpPr>
          <p:nvPr/>
        </p:nvSpPr>
        <p:spPr>
          <a:xfrm>
            <a:off x="630395" y="2187449"/>
            <a:ext cx="4321174" cy="29238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300" dirty="0"/>
              <a:t>[</a:t>
            </a:r>
            <a:r>
              <a:rPr lang="ko-KR" altLang="en-US" sz="1300" dirty="0"/>
              <a:t>측정 척도</a:t>
            </a:r>
            <a:r>
              <a:rPr lang="en-US" altLang="ko-KR" sz="1300" dirty="0"/>
              <a:t>]</a:t>
            </a:r>
            <a:endParaRPr lang="ko-KR" altLang="en-US" sz="1300" dirty="0"/>
          </a:p>
        </p:txBody>
      </p:sp>
      <p:sp>
        <p:nvSpPr>
          <p:cNvPr id="99" name="텍스트 개체 틀 12"/>
          <p:cNvSpPr txBox="1">
            <a:spLocks/>
          </p:cNvSpPr>
          <p:nvPr/>
        </p:nvSpPr>
        <p:spPr>
          <a:xfrm>
            <a:off x="5076261" y="2185108"/>
            <a:ext cx="4321174" cy="29238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300" dirty="0" smtClean="0"/>
              <a:t>[</a:t>
            </a:r>
            <a:r>
              <a:rPr lang="ko-KR" altLang="en-US" sz="1300" dirty="0" smtClean="0"/>
              <a:t>학부모 </a:t>
            </a:r>
            <a:r>
              <a:rPr lang="ko-KR" altLang="en-US" sz="1300" dirty="0"/>
              <a:t>만족도 산출</a:t>
            </a:r>
            <a:r>
              <a:rPr lang="en-US" altLang="ko-KR" sz="1300" dirty="0"/>
              <a:t>]</a:t>
            </a:r>
            <a:endParaRPr lang="ko-KR" altLang="en-US" sz="1300" dirty="0"/>
          </a:p>
        </p:txBody>
      </p:sp>
    </p:spTree>
    <p:extLst>
      <p:ext uri="{BB962C8B-B14F-4D97-AF65-F5344CB8AC3E}">
        <p14:creationId xmlns:p14="http://schemas.microsoft.com/office/powerpoint/2010/main" val="289945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tx1"/>
                </a:solidFill>
                <a:latin typeface="+mn-ea"/>
                <a:ea typeface="+mn-ea"/>
              </a:rPr>
              <a:t>4. </a:t>
            </a:r>
            <a:r>
              <a:rPr lang="ko-KR" altLang="en-US" dirty="0">
                <a:solidFill>
                  <a:schemeClr val="tx1"/>
                </a:solidFill>
                <a:latin typeface="+mn-ea"/>
                <a:ea typeface="+mn-ea"/>
              </a:rPr>
              <a:t>조사 설계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-</a:t>
            </a:r>
            <a:fld id="{D1E91C36-28B7-495F-BC82-F90B359F408A}" type="slidenum">
              <a:rPr lang="ko-KR" altLang="en-US" smtClean="0"/>
              <a:pPr/>
              <a:t>8</a:t>
            </a:fld>
            <a:r>
              <a:rPr lang="en-US" altLang="ko-KR" dirty="0"/>
              <a:t>-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596516" y="844516"/>
            <a:ext cx="8928992" cy="604264"/>
          </a:xfrm>
          <a:prstGeom prst="roundRect">
            <a:avLst>
              <a:gd name="adj" fmla="val 7143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anchor="ctr"/>
          <a:lstStyle/>
          <a:p>
            <a:pPr marL="0" indent="0" algn="ctr" latinLnBrk="0">
              <a:buNone/>
            </a:pPr>
            <a:r>
              <a:rPr lang="ko-KR" altLang="en-US" sz="1400" b="1" dirty="0" smtClean="0">
                <a:latin typeface="+mn-ea"/>
                <a:cs typeface="Times New Roman" pitchFamily="18" charset="0"/>
              </a:rPr>
              <a:t>학부모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만족도 설문은 총 </a:t>
            </a:r>
            <a:r>
              <a:rPr lang="en-US" altLang="ko-KR" sz="1400" b="1" dirty="0" smtClean="0">
                <a:latin typeface="+mn-ea"/>
                <a:cs typeface="Times New Roman" pitchFamily="18" charset="0"/>
              </a:rPr>
              <a:t>34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개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문항을 기본으로 하고</a:t>
            </a:r>
            <a:r>
              <a:rPr lang="en-US" altLang="ko-KR" sz="1400" b="1" dirty="0">
                <a:latin typeface="+mn-ea"/>
                <a:cs typeface="Times New Roman" pitchFamily="18" charset="0"/>
              </a:rPr>
              <a:t>,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종합 만족도에 포함된 문항은 </a:t>
            </a:r>
            <a:r>
              <a:rPr lang="en-US" altLang="ko-KR" sz="1400" b="1" dirty="0" smtClean="0">
                <a:latin typeface="+mn-ea"/>
                <a:cs typeface="Times New Roman" pitchFamily="18" charset="0"/>
              </a:rPr>
              <a:t>24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개 </a:t>
            </a:r>
            <a:r>
              <a:rPr lang="ko-KR" altLang="en-US" sz="1400" b="1" dirty="0" err="1" smtClean="0">
                <a:latin typeface="+mn-ea"/>
                <a:cs typeface="Times New Roman" pitchFamily="18" charset="0"/>
              </a:rPr>
              <a:t>문항임</a:t>
            </a:r>
            <a:endParaRPr lang="ko-KR" altLang="en-US" sz="1400" b="1" dirty="0">
              <a:latin typeface="+mn-ea"/>
              <a:cs typeface="Times New Roman" pitchFamily="18" charset="0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596516" y="1680872"/>
            <a:ext cx="8928992" cy="39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latin typeface="Times New Roman" panose="02020603050405020304" pitchFamily="18" charset="0"/>
              </a:rPr>
              <a:t>설문 구성 및 문항 수</a:t>
            </a:r>
          </a:p>
        </p:txBody>
      </p:sp>
      <p:graphicFrame>
        <p:nvGraphicFramePr>
          <p:cNvPr id="21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095466"/>
              </p:ext>
            </p:extLst>
          </p:nvPr>
        </p:nvGraphicFramePr>
        <p:xfrm>
          <a:off x="596516" y="2471316"/>
          <a:ext cx="4317442" cy="359273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77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5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0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요인</a:t>
                      </a:r>
                      <a:endParaRPr kumimoji="1" lang="ko-KR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문항 수</a:t>
                      </a:r>
                      <a:endParaRPr kumimoji="1" lang="ko-KR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비고</a:t>
                      </a:r>
                      <a:endParaRPr kumimoji="1" lang="ko-KR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대학혁신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12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ea"/>
                        <a:buNone/>
                        <a:tabLst/>
                      </a:pPr>
                      <a:r>
                        <a:rPr lang="ko-KR" altLang="en-US" sz="11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대학혁신지원사업에서 추진하는 </a:t>
                      </a:r>
                      <a:r>
                        <a:rPr lang="ko-KR" altLang="en-US" sz="1100" b="0" kern="0" spc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대학혁신과</a:t>
                      </a:r>
                      <a:r>
                        <a:rPr lang="ko-KR" altLang="en-US" sz="11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관련  문항</a:t>
                      </a:r>
                      <a:endParaRPr lang="en-US" altLang="ko-KR" sz="1100" b="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ea"/>
                        <a:buNone/>
                        <a:tabLst/>
                      </a:pPr>
                      <a:r>
                        <a:rPr lang="en-US" altLang="ko-KR" sz="11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2022</a:t>
                      </a:r>
                      <a:r>
                        <a:rPr lang="ko-KR" altLang="en-US" sz="11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학년도에 개발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대학인식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ko-KR" altLang="en-US" sz="1100" b="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indent="0" algn="ctr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교육 만족도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en-US" altLang="ko-KR" sz="11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22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장학금 제도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ea"/>
                        <a:buNone/>
                        <a:tabLst/>
                      </a:pPr>
                      <a:r>
                        <a:rPr lang="en-US" altLang="ko-KR" sz="11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ea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783675"/>
                  </a:ext>
                </a:extLst>
              </a:tr>
            </a:tbl>
          </a:graphicData>
        </a:graphic>
      </p:graphicFrame>
      <p:graphicFrame>
        <p:nvGraphicFramePr>
          <p:cNvPr id="8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897029"/>
              </p:ext>
            </p:extLst>
          </p:nvPr>
        </p:nvGraphicFramePr>
        <p:xfrm>
          <a:off x="5204031" y="2471317"/>
          <a:ext cx="4317442" cy="359273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77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5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7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요인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문항 수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비고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5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대학 참여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/>
                </a:tc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en-US" altLang="ko-KR" sz="11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indent="0" algn="ctr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종합 만족도 점수 산출에 포함되지 않는 문항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5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온라인 수업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/>
                </a:tc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en-US" altLang="ko-KR" sz="11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2022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학년도 수정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5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인구통계학적 정보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en-US" altLang="ko-KR" sz="11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개인정보 제공 동의 문항 포함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695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건의사항 및 의견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en-US" altLang="ko-KR" sz="11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서술형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1573078"/>
                  </a:ext>
                </a:extLst>
              </a:tr>
              <a:tr h="66959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총계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endParaRPr lang="ko-KR" altLang="en-US" sz="11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34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6270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4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씨큐아이컨설팅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8064A2"/>
      </a:accent2>
      <a:accent3>
        <a:srgbClr val="4BACC6"/>
      </a:accent3>
      <a:accent4>
        <a:srgbClr val="9BBB59"/>
      </a:accent4>
      <a:accent5>
        <a:srgbClr val="F79646"/>
      </a:accent5>
      <a:accent6>
        <a:srgbClr val="C0504D"/>
      </a:accent6>
      <a:hlink>
        <a:srgbClr val="0000FF"/>
      </a:hlink>
      <a:folHlink>
        <a:srgbClr val="800080"/>
      </a:folHlink>
    </a:clrScheme>
    <a:fontScheme name="맑은 고딕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wrap="square" lIns="36000" tIns="36000" rIns="36000" bIns="36000" rtlCol="0" anchor="ctr"/>
      <a:lstStyle>
        <a:defPPr algn="l">
          <a:defRPr sz="1200" dirty="0">
            <a:latin typeface="맑은 고딕" pitchFamily="50" charset="-127"/>
            <a:ea typeface="맑은 고딕" pitchFamily="50" charset="-127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25400" cmpd="sng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20300</TotalTime>
  <Words>2662</Words>
  <Application>Microsoft Office PowerPoint</Application>
  <PresentationFormat>A4 용지(210x297mm)</PresentationFormat>
  <Paragraphs>879</Paragraphs>
  <Slides>33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44" baseType="lpstr">
      <vt:lpstr>HY견고딕</vt:lpstr>
      <vt:lpstr>HY견명조</vt:lpstr>
      <vt:lpstr>굴림</vt:lpstr>
      <vt:lpstr>굴림체</vt:lpstr>
      <vt:lpstr>맑은 고딕</vt:lpstr>
      <vt:lpstr>Arial</vt:lpstr>
      <vt:lpstr>Calibri</vt:lpstr>
      <vt:lpstr>Cambria Math</vt:lpstr>
      <vt:lpstr>Times New Roman</vt:lpstr>
      <vt:lpstr>Wingdings</vt:lpstr>
      <vt:lpstr>Office 테마</vt:lpstr>
      <vt:lpstr>2022학년도 신한대학교 학부모 만족도 조사</vt:lpstr>
      <vt:lpstr>PowerPoint 프레젠테이션</vt:lpstr>
      <vt:lpstr>Ⅰ. 조사 개요</vt:lpstr>
      <vt:lpstr>1. 조사 목적</vt:lpstr>
      <vt:lpstr>2. 측정 모형</vt:lpstr>
      <vt:lpstr>3. 수행 절차</vt:lpstr>
      <vt:lpstr>4. 조사 설계</vt:lpstr>
      <vt:lpstr>4. 조사 설계</vt:lpstr>
      <vt:lpstr>4. 조사 설계</vt:lpstr>
      <vt:lpstr>5. 응답자 현황</vt:lpstr>
      <vt:lpstr>PowerPoint 프레젠테이션</vt:lpstr>
      <vt:lpstr>1. 종합 만족도</vt:lpstr>
      <vt:lpstr>1. 종합 만족도</vt:lpstr>
      <vt:lpstr>1. 종합 만족도</vt:lpstr>
      <vt:lpstr>1. 종합 만족도</vt:lpstr>
      <vt:lpstr>2. 속성별 만족도</vt:lpstr>
      <vt:lpstr>2. 속성별 만족도</vt:lpstr>
      <vt:lpstr>2. 속성별 만족도</vt:lpstr>
      <vt:lpstr>3. 기타 부가 사항</vt:lpstr>
      <vt:lpstr>3. 기타 부가 사항</vt:lpstr>
      <vt:lpstr>3. 기타 부가 사항</vt:lpstr>
      <vt:lpstr>3. 기타 부가 사항</vt:lpstr>
      <vt:lpstr>3. 기타 부가 사항</vt:lpstr>
      <vt:lpstr>3. 기타 부가 사항</vt:lpstr>
      <vt:lpstr>PowerPoint 프레젠테이션</vt:lpstr>
      <vt:lpstr>1. 결과</vt:lpstr>
      <vt:lpstr>1. 결과</vt:lpstr>
      <vt:lpstr>1. 결과</vt:lpstr>
      <vt:lpstr>2. 제언</vt:lpstr>
      <vt:lpstr>PowerPoint 프레젠테이션</vt:lpstr>
      <vt:lpstr>1. 설문지</vt:lpstr>
      <vt:lpstr>1. 설문지</vt:lpstr>
      <vt:lpstr>2022학년도 신한대학교 학부모 만족도 조사</vt:lpstr>
    </vt:vector>
  </TitlesOfParts>
  <Company>CQI Consulting Co.,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CQI04</dc:creator>
  <cp:lastModifiedBy>user</cp:lastModifiedBy>
  <cp:revision>1798</cp:revision>
  <cp:lastPrinted>2011-09-27T10:02:08Z</cp:lastPrinted>
  <dcterms:created xsi:type="dcterms:W3CDTF">2011-02-11T06:59:05Z</dcterms:created>
  <dcterms:modified xsi:type="dcterms:W3CDTF">2023-03-06T04:07:12Z</dcterms:modified>
</cp:coreProperties>
</file>